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5"/>
  </p:notesMasterIdLst>
  <p:sldIdLst>
    <p:sldId id="282" r:id="rId2"/>
    <p:sldId id="288" r:id="rId3"/>
    <p:sldId id="289" r:id="rId4"/>
    <p:sldId id="283" r:id="rId5"/>
    <p:sldId id="284" r:id="rId6"/>
    <p:sldId id="340" r:id="rId7"/>
    <p:sldId id="341" r:id="rId8"/>
    <p:sldId id="342" r:id="rId9"/>
    <p:sldId id="343" r:id="rId10"/>
    <p:sldId id="345" r:id="rId11"/>
    <p:sldId id="344" r:id="rId12"/>
    <p:sldId id="346" r:id="rId13"/>
    <p:sldId id="347" r:id="rId14"/>
    <p:sldId id="348" r:id="rId15"/>
    <p:sldId id="349" r:id="rId16"/>
    <p:sldId id="350" r:id="rId17"/>
    <p:sldId id="351" r:id="rId18"/>
    <p:sldId id="352" r:id="rId19"/>
    <p:sldId id="353" r:id="rId20"/>
    <p:sldId id="354" r:id="rId21"/>
    <p:sldId id="368" r:id="rId22"/>
    <p:sldId id="355" r:id="rId23"/>
    <p:sldId id="356" r:id="rId24"/>
    <p:sldId id="357" r:id="rId25"/>
    <p:sldId id="358" r:id="rId26"/>
    <p:sldId id="359" r:id="rId27"/>
    <p:sldId id="360" r:id="rId28"/>
    <p:sldId id="361" r:id="rId29"/>
    <p:sldId id="362" r:id="rId30"/>
    <p:sldId id="363" r:id="rId31"/>
    <p:sldId id="364" r:id="rId32"/>
    <p:sldId id="365" r:id="rId33"/>
    <p:sldId id="369" r:id="rId34"/>
    <p:sldId id="370" r:id="rId35"/>
    <p:sldId id="371" r:id="rId36"/>
    <p:sldId id="372" r:id="rId37"/>
    <p:sldId id="373" r:id="rId38"/>
    <p:sldId id="374" r:id="rId39"/>
    <p:sldId id="375" r:id="rId40"/>
    <p:sldId id="377" r:id="rId41"/>
    <p:sldId id="376" r:id="rId42"/>
    <p:sldId id="378" r:id="rId43"/>
    <p:sldId id="379" r:id="rId4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F9E"/>
    <a:srgbClr val="B75FE7"/>
    <a:srgbClr val="FFBC49"/>
    <a:srgbClr val="D9D9D9"/>
    <a:srgbClr val="AB51D6"/>
    <a:srgbClr val="FF9A00"/>
    <a:srgbClr val="EEFF41"/>
    <a:srgbClr val="009688"/>
    <a:srgbClr val="FF5D5B"/>
    <a:srgbClr val="517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47BFC98-5736-4405-8B07-D2823EF61A9E}" v="222" dt="2021-04-29T12:44:36.704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323" autoAdjust="0"/>
    <p:restoredTop sz="96327" autoAdjust="0"/>
  </p:normalViewPr>
  <p:slideViewPr>
    <p:cSldViewPr snapToGrid="0">
      <p:cViewPr varScale="1">
        <p:scale>
          <a:sx n="59" d="100"/>
          <a:sy n="59" d="100"/>
        </p:scale>
        <p:origin x="292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50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E9EFD6E-C0E4-4B61-8FD4-3883155BFCDA}" type="doc">
      <dgm:prSet loTypeId="urn:microsoft.com/office/officeart/2018/5/layout/CenteredIconLabelDescription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497352E3-95A9-4D83-89EC-09A5D75292F1}">
      <dgm:prSet/>
      <dgm:spPr/>
      <dgm:t>
        <a:bodyPr/>
        <a:lstStyle/>
        <a:p>
          <a:pPr>
            <a:defRPr b="1"/>
          </a:pPr>
          <a:r>
            <a:rPr lang="en-US"/>
            <a:t>What is Cellebrite Physical Analyzer</a:t>
          </a:r>
        </a:p>
      </dgm:t>
    </dgm:pt>
    <dgm:pt modelId="{5C383598-1CAD-4BC1-AC5D-A63BE31F83D4}" type="parTrans" cxnId="{97EAD846-B9FD-46ED-A463-C2D1E672D5C4}">
      <dgm:prSet/>
      <dgm:spPr/>
      <dgm:t>
        <a:bodyPr/>
        <a:lstStyle/>
        <a:p>
          <a:endParaRPr lang="en-US"/>
        </a:p>
      </dgm:t>
    </dgm:pt>
    <dgm:pt modelId="{1293D8E0-7E1A-4592-8B01-09732D079EF7}" type="sibTrans" cxnId="{97EAD846-B9FD-46ED-A463-C2D1E672D5C4}">
      <dgm:prSet/>
      <dgm:spPr/>
      <dgm:t>
        <a:bodyPr/>
        <a:lstStyle/>
        <a:p>
          <a:endParaRPr lang="en-US"/>
        </a:p>
      </dgm:t>
    </dgm:pt>
    <dgm:pt modelId="{9698E255-D08D-4A90-9F83-F58266D084AA}">
      <dgm:prSet/>
      <dgm:spPr/>
      <dgm:t>
        <a:bodyPr/>
        <a:lstStyle/>
        <a:p>
          <a:pPr>
            <a:defRPr b="1"/>
          </a:pPr>
          <a:r>
            <a:rPr lang="en-US"/>
            <a:t>Loading image into Cellebrite Physical Analyzer</a:t>
          </a:r>
        </a:p>
      </dgm:t>
    </dgm:pt>
    <dgm:pt modelId="{5F6F37C1-56FE-4C6E-9C66-578B88BE3534}" type="parTrans" cxnId="{9772C502-14A5-4E45-8028-B6DCFE58C11A}">
      <dgm:prSet/>
      <dgm:spPr/>
      <dgm:t>
        <a:bodyPr/>
        <a:lstStyle/>
        <a:p>
          <a:endParaRPr lang="en-US"/>
        </a:p>
      </dgm:t>
    </dgm:pt>
    <dgm:pt modelId="{0F10759F-10B9-4AA4-B229-9A4A344CF97F}" type="sibTrans" cxnId="{9772C502-14A5-4E45-8028-B6DCFE58C11A}">
      <dgm:prSet/>
      <dgm:spPr/>
      <dgm:t>
        <a:bodyPr/>
        <a:lstStyle/>
        <a:p>
          <a:endParaRPr lang="en-US"/>
        </a:p>
      </dgm:t>
    </dgm:pt>
    <dgm:pt modelId="{51663113-9FA7-44C9-8563-A6590CD9AA79}">
      <dgm:prSet/>
      <dgm:spPr/>
      <dgm:t>
        <a:bodyPr/>
        <a:lstStyle/>
        <a:p>
          <a:pPr>
            <a:defRPr b="1"/>
          </a:pPr>
          <a:r>
            <a:rPr lang="en-US"/>
            <a:t>Examining data with Cellebrite Physical Analyzer</a:t>
          </a:r>
        </a:p>
      </dgm:t>
    </dgm:pt>
    <dgm:pt modelId="{662EC74D-4604-420E-969B-9F9A14E11EE2}" type="parTrans" cxnId="{EB452B22-CB0C-4A85-BBC7-F39EFE6028DE}">
      <dgm:prSet/>
      <dgm:spPr/>
      <dgm:t>
        <a:bodyPr/>
        <a:lstStyle/>
        <a:p>
          <a:endParaRPr lang="en-US"/>
        </a:p>
      </dgm:t>
    </dgm:pt>
    <dgm:pt modelId="{745D225E-C9A0-4714-8C81-2A9D4726E825}" type="sibTrans" cxnId="{EB452B22-CB0C-4A85-BBC7-F39EFE6028DE}">
      <dgm:prSet/>
      <dgm:spPr/>
      <dgm:t>
        <a:bodyPr/>
        <a:lstStyle/>
        <a:p>
          <a:endParaRPr lang="en-US"/>
        </a:p>
      </dgm:t>
    </dgm:pt>
    <dgm:pt modelId="{844628CB-CF24-4699-894E-7945D990C786}">
      <dgm:prSet/>
      <dgm:spPr/>
      <dgm:t>
        <a:bodyPr/>
        <a:lstStyle/>
        <a:p>
          <a:pPr>
            <a:defRPr b="1"/>
          </a:pPr>
          <a:r>
            <a:rPr lang="en-US"/>
            <a:t>Reporting with Cellebrite Physical Analyzer</a:t>
          </a:r>
        </a:p>
      </dgm:t>
    </dgm:pt>
    <dgm:pt modelId="{49ED2972-4254-4625-A613-7ED4E26E99C4}" type="parTrans" cxnId="{F45C87F0-A3CB-4D39-9035-9E2192FED0D9}">
      <dgm:prSet/>
      <dgm:spPr/>
      <dgm:t>
        <a:bodyPr/>
        <a:lstStyle/>
        <a:p>
          <a:endParaRPr lang="en-US"/>
        </a:p>
      </dgm:t>
    </dgm:pt>
    <dgm:pt modelId="{C6BF1D7A-572E-41A9-9278-3B3917D405C6}" type="sibTrans" cxnId="{F45C87F0-A3CB-4D39-9035-9E2192FED0D9}">
      <dgm:prSet/>
      <dgm:spPr/>
      <dgm:t>
        <a:bodyPr/>
        <a:lstStyle/>
        <a:p>
          <a:endParaRPr lang="en-US"/>
        </a:p>
      </dgm:t>
    </dgm:pt>
    <dgm:pt modelId="{A8CE5D83-D42A-46FC-AD6E-03658FA7AE70}">
      <dgm:prSet/>
      <dgm:spPr/>
      <dgm:t>
        <a:bodyPr/>
        <a:lstStyle/>
        <a:p>
          <a:r>
            <a:rPr lang="en-US"/>
            <a:t>Review Reports</a:t>
          </a:r>
        </a:p>
      </dgm:t>
    </dgm:pt>
    <dgm:pt modelId="{BF68FD96-397C-4D20-AD71-008A261C39AB}" type="parTrans" cxnId="{65A6281C-704F-4CB1-AA4C-24759B3529B0}">
      <dgm:prSet/>
      <dgm:spPr/>
      <dgm:t>
        <a:bodyPr/>
        <a:lstStyle/>
        <a:p>
          <a:endParaRPr lang="en-US"/>
        </a:p>
      </dgm:t>
    </dgm:pt>
    <dgm:pt modelId="{74AD8CCD-E74F-44C9-8BF5-3946EF8729F4}" type="sibTrans" cxnId="{65A6281C-704F-4CB1-AA4C-24759B3529B0}">
      <dgm:prSet/>
      <dgm:spPr/>
      <dgm:t>
        <a:bodyPr/>
        <a:lstStyle/>
        <a:p>
          <a:endParaRPr lang="en-US"/>
        </a:p>
      </dgm:t>
    </dgm:pt>
    <dgm:pt modelId="{F7D4EB51-7D5B-48DB-868A-9D3E7B2D076B}" type="pres">
      <dgm:prSet presAssocID="{FE9EFD6E-C0E4-4B61-8FD4-3883155BFCDA}" presName="root" presStyleCnt="0">
        <dgm:presLayoutVars>
          <dgm:dir/>
          <dgm:resizeHandles val="exact"/>
        </dgm:presLayoutVars>
      </dgm:prSet>
      <dgm:spPr/>
    </dgm:pt>
    <dgm:pt modelId="{97F1CF29-77A9-4AE8-9F72-4F8ABD387A40}" type="pres">
      <dgm:prSet presAssocID="{497352E3-95A9-4D83-89EC-09A5D75292F1}" presName="compNode" presStyleCnt="0"/>
      <dgm:spPr/>
    </dgm:pt>
    <dgm:pt modelId="{BC74956A-3530-4D5C-B751-23F82B22B871}" type="pres">
      <dgm:prSet presAssocID="{497352E3-95A9-4D83-89EC-09A5D75292F1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8F50690E-31EC-4842-B368-F72F3BA04C74}" type="pres">
      <dgm:prSet presAssocID="{497352E3-95A9-4D83-89EC-09A5D75292F1}" presName="iconSpace" presStyleCnt="0"/>
      <dgm:spPr/>
    </dgm:pt>
    <dgm:pt modelId="{468CE108-246C-4907-B9BA-476E9E8AB147}" type="pres">
      <dgm:prSet presAssocID="{497352E3-95A9-4D83-89EC-09A5D75292F1}" presName="parTx" presStyleLbl="revTx" presStyleIdx="0" presStyleCnt="8">
        <dgm:presLayoutVars>
          <dgm:chMax val="0"/>
          <dgm:chPref val="0"/>
        </dgm:presLayoutVars>
      </dgm:prSet>
      <dgm:spPr/>
    </dgm:pt>
    <dgm:pt modelId="{17F46CE1-F1ED-46CD-9D58-F9FB22F9E03B}" type="pres">
      <dgm:prSet presAssocID="{497352E3-95A9-4D83-89EC-09A5D75292F1}" presName="txSpace" presStyleCnt="0"/>
      <dgm:spPr/>
    </dgm:pt>
    <dgm:pt modelId="{661F6ABD-38C5-4329-A544-0274BA87884A}" type="pres">
      <dgm:prSet presAssocID="{497352E3-95A9-4D83-89EC-09A5D75292F1}" presName="desTx" presStyleLbl="revTx" presStyleIdx="1" presStyleCnt="8">
        <dgm:presLayoutVars/>
      </dgm:prSet>
      <dgm:spPr/>
    </dgm:pt>
    <dgm:pt modelId="{9655E55D-2723-448B-8422-5CD59239942C}" type="pres">
      <dgm:prSet presAssocID="{1293D8E0-7E1A-4592-8B01-09732D079EF7}" presName="sibTrans" presStyleCnt="0"/>
      <dgm:spPr/>
    </dgm:pt>
    <dgm:pt modelId="{A48F07F5-165E-4921-A3FC-08E677F16219}" type="pres">
      <dgm:prSet presAssocID="{9698E255-D08D-4A90-9F83-F58266D084AA}" presName="compNode" presStyleCnt="0"/>
      <dgm:spPr/>
    </dgm:pt>
    <dgm:pt modelId="{13663B3B-6DEE-4D56-B02B-58D170E2EE6E}" type="pres">
      <dgm:prSet presAssocID="{9698E255-D08D-4A90-9F83-F58266D084AA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amera"/>
        </a:ext>
      </dgm:extLst>
    </dgm:pt>
    <dgm:pt modelId="{CB79D33F-3E1A-4441-8CA9-F7255481EAD4}" type="pres">
      <dgm:prSet presAssocID="{9698E255-D08D-4A90-9F83-F58266D084AA}" presName="iconSpace" presStyleCnt="0"/>
      <dgm:spPr/>
    </dgm:pt>
    <dgm:pt modelId="{A17BB288-8DC6-4C73-BBDD-B06782D8F9E7}" type="pres">
      <dgm:prSet presAssocID="{9698E255-D08D-4A90-9F83-F58266D084AA}" presName="parTx" presStyleLbl="revTx" presStyleIdx="2" presStyleCnt="8">
        <dgm:presLayoutVars>
          <dgm:chMax val="0"/>
          <dgm:chPref val="0"/>
        </dgm:presLayoutVars>
      </dgm:prSet>
      <dgm:spPr/>
    </dgm:pt>
    <dgm:pt modelId="{CDC7D136-C257-4976-9E03-9C6A84CFFCC7}" type="pres">
      <dgm:prSet presAssocID="{9698E255-D08D-4A90-9F83-F58266D084AA}" presName="txSpace" presStyleCnt="0"/>
      <dgm:spPr/>
    </dgm:pt>
    <dgm:pt modelId="{355F4418-98C1-4DB6-935B-E2F8A555B44D}" type="pres">
      <dgm:prSet presAssocID="{9698E255-D08D-4A90-9F83-F58266D084AA}" presName="desTx" presStyleLbl="revTx" presStyleIdx="3" presStyleCnt="8">
        <dgm:presLayoutVars/>
      </dgm:prSet>
      <dgm:spPr/>
    </dgm:pt>
    <dgm:pt modelId="{31FA3F8D-B7DD-40A9-BDF3-52EFC761E1C8}" type="pres">
      <dgm:prSet presAssocID="{0F10759F-10B9-4AA4-B229-9A4A344CF97F}" presName="sibTrans" presStyleCnt="0"/>
      <dgm:spPr/>
    </dgm:pt>
    <dgm:pt modelId="{9C47A735-FEDE-43D3-81EC-F1981539550C}" type="pres">
      <dgm:prSet presAssocID="{51663113-9FA7-44C9-8563-A6590CD9AA79}" presName="compNode" presStyleCnt="0"/>
      <dgm:spPr/>
    </dgm:pt>
    <dgm:pt modelId="{C8000CA2-201A-4C7E-B808-17300C36214A}" type="pres">
      <dgm:prSet presAssocID="{51663113-9FA7-44C9-8563-A6590CD9AA79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gnifying glass"/>
        </a:ext>
      </dgm:extLst>
    </dgm:pt>
    <dgm:pt modelId="{9FC7E836-7AE9-40CF-B63C-CABEBFA154F3}" type="pres">
      <dgm:prSet presAssocID="{51663113-9FA7-44C9-8563-A6590CD9AA79}" presName="iconSpace" presStyleCnt="0"/>
      <dgm:spPr/>
    </dgm:pt>
    <dgm:pt modelId="{7A7BE63D-B1E1-4A45-8C7B-DD301A8D8CE3}" type="pres">
      <dgm:prSet presAssocID="{51663113-9FA7-44C9-8563-A6590CD9AA79}" presName="parTx" presStyleLbl="revTx" presStyleIdx="4" presStyleCnt="8">
        <dgm:presLayoutVars>
          <dgm:chMax val="0"/>
          <dgm:chPref val="0"/>
        </dgm:presLayoutVars>
      </dgm:prSet>
      <dgm:spPr/>
    </dgm:pt>
    <dgm:pt modelId="{4D33323F-32F7-4276-AAFF-0D5D53B1C45A}" type="pres">
      <dgm:prSet presAssocID="{51663113-9FA7-44C9-8563-A6590CD9AA79}" presName="txSpace" presStyleCnt="0"/>
      <dgm:spPr/>
    </dgm:pt>
    <dgm:pt modelId="{9D034B78-0011-40C9-AC28-0CAF18EB93E0}" type="pres">
      <dgm:prSet presAssocID="{51663113-9FA7-44C9-8563-A6590CD9AA79}" presName="desTx" presStyleLbl="revTx" presStyleIdx="5" presStyleCnt="8">
        <dgm:presLayoutVars/>
      </dgm:prSet>
      <dgm:spPr/>
    </dgm:pt>
    <dgm:pt modelId="{F2D932F6-965A-46F9-9CB8-21348C778787}" type="pres">
      <dgm:prSet presAssocID="{745D225E-C9A0-4714-8C81-2A9D4726E825}" presName="sibTrans" presStyleCnt="0"/>
      <dgm:spPr/>
    </dgm:pt>
    <dgm:pt modelId="{5C9FBF9B-9C33-447D-A162-A6748E01489E}" type="pres">
      <dgm:prSet presAssocID="{844628CB-CF24-4699-894E-7945D990C786}" presName="compNode" presStyleCnt="0"/>
      <dgm:spPr/>
    </dgm:pt>
    <dgm:pt modelId="{97BB3DDC-1500-4AD6-A7BD-0944A8A077C9}" type="pres">
      <dgm:prSet presAssocID="{844628CB-CF24-4699-894E-7945D990C786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ar chart"/>
        </a:ext>
      </dgm:extLst>
    </dgm:pt>
    <dgm:pt modelId="{2B230BB0-EA97-4C30-9042-E013CCAC5202}" type="pres">
      <dgm:prSet presAssocID="{844628CB-CF24-4699-894E-7945D990C786}" presName="iconSpace" presStyleCnt="0"/>
      <dgm:spPr/>
    </dgm:pt>
    <dgm:pt modelId="{419A192F-F4BE-4F45-9012-6992F13048D0}" type="pres">
      <dgm:prSet presAssocID="{844628CB-CF24-4699-894E-7945D990C786}" presName="parTx" presStyleLbl="revTx" presStyleIdx="6" presStyleCnt="8">
        <dgm:presLayoutVars>
          <dgm:chMax val="0"/>
          <dgm:chPref val="0"/>
        </dgm:presLayoutVars>
      </dgm:prSet>
      <dgm:spPr/>
    </dgm:pt>
    <dgm:pt modelId="{29A00A95-E5C7-4B2D-904E-5B3349AC3AE1}" type="pres">
      <dgm:prSet presAssocID="{844628CB-CF24-4699-894E-7945D990C786}" presName="txSpace" presStyleCnt="0"/>
      <dgm:spPr/>
    </dgm:pt>
    <dgm:pt modelId="{A6AA84D8-2AF6-4415-8FFE-96FD70C0E821}" type="pres">
      <dgm:prSet presAssocID="{844628CB-CF24-4699-894E-7945D990C786}" presName="desTx" presStyleLbl="revTx" presStyleIdx="7" presStyleCnt="8">
        <dgm:presLayoutVars/>
      </dgm:prSet>
      <dgm:spPr/>
    </dgm:pt>
  </dgm:ptLst>
  <dgm:cxnLst>
    <dgm:cxn modelId="{9772C502-14A5-4E45-8028-B6DCFE58C11A}" srcId="{FE9EFD6E-C0E4-4B61-8FD4-3883155BFCDA}" destId="{9698E255-D08D-4A90-9F83-F58266D084AA}" srcOrd="1" destOrd="0" parTransId="{5F6F37C1-56FE-4C6E-9C66-578B88BE3534}" sibTransId="{0F10759F-10B9-4AA4-B229-9A4A344CF97F}"/>
    <dgm:cxn modelId="{65A6281C-704F-4CB1-AA4C-24759B3529B0}" srcId="{844628CB-CF24-4699-894E-7945D990C786}" destId="{A8CE5D83-D42A-46FC-AD6E-03658FA7AE70}" srcOrd="0" destOrd="0" parTransId="{BF68FD96-397C-4D20-AD71-008A261C39AB}" sibTransId="{74AD8CCD-E74F-44C9-8BF5-3946EF8729F4}"/>
    <dgm:cxn modelId="{EB452B22-CB0C-4A85-BBC7-F39EFE6028DE}" srcId="{FE9EFD6E-C0E4-4B61-8FD4-3883155BFCDA}" destId="{51663113-9FA7-44C9-8563-A6590CD9AA79}" srcOrd="2" destOrd="0" parTransId="{662EC74D-4604-420E-969B-9F9A14E11EE2}" sibTransId="{745D225E-C9A0-4714-8C81-2A9D4726E825}"/>
    <dgm:cxn modelId="{765D4D25-3787-44CE-A171-BCFD9D7D53FF}" type="presOf" srcId="{9698E255-D08D-4A90-9F83-F58266D084AA}" destId="{A17BB288-8DC6-4C73-BBDD-B06782D8F9E7}" srcOrd="0" destOrd="0" presId="urn:microsoft.com/office/officeart/2018/5/layout/CenteredIconLabelDescriptionList"/>
    <dgm:cxn modelId="{217CA530-1BB7-4E32-B245-69BF9804818D}" type="presOf" srcId="{FE9EFD6E-C0E4-4B61-8FD4-3883155BFCDA}" destId="{F7D4EB51-7D5B-48DB-868A-9D3E7B2D076B}" srcOrd="0" destOrd="0" presId="urn:microsoft.com/office/officeart/2018/5/layout/CenteredIconLabelDescriptionList"/>
    <dgm:cxn modelId="{AAC66440-8285-4A0D-BBFF-EFED13A90E31}" type="presOf" srcId="{51663113-9FA7-44C9-8563-A6590CD9AA79}" destId="{7A7BE63D-B1E1-4A45-8C7B-DD301A8D8CE3}" srcOrd="0" destOrd="0" presId="urn:microsoft.com/office/officeart/2018/5/layout/CenteredIconLabelDescriptionList"/>
    <dgm:cxn modelId="{97EAD846-B9FD-46ED-A463-C2D1E672D5C4}" srcId="{FE9EFD6E-C0E4-4B61-8FD4-3883155BFCDA}" destId="{497352E3-95A9-4D83-89EC-09A5D75292F1}" srcOrd="0" destOrd="0" parTransId="{5C383598-1CAD-4BC1-AC5D-A63BE31F83D4}" sibTransId="{1293D8E0-7E1A-4592-8B01-09732D079EF7}"/>
    <dgm:cxn modelId="{DD0E58D7-B82E-4423-B3F6-57AB4E42E5D6}" type="presOf" srcId="{844628CB-CF24-4699-894E-7945D990C786}" destId="{419A192F-F4BE-4F45-9012-6992F13048D0}" srcOrd="0" destOrd="0" presId="urn:microsoft.com/office/officeart/2018/5/layout/CenteredIconLabelDescriptionList"/>
    <dgm:cxn modelId="{FC4D63DA-2030-4812-AAA3-61CAE6D037F8}" type="presOf" srcId="{A8CE5D83-D42A-46FC-AD6E-03658FA7AE70}" destId="{A6AA84D8-2AF6-4415-8FFE-96FD70C0E821}" srcOrd="0" destOrd="0" presId="urn:microsoft.com/office/officeart/2018/5/layout/CenteredIconLabelDescriptionList"/>
    <dgm:cxn modelId="{101501E3-72CA-4C81-BE9F-05192A0D7E9B}" type="presOf" srcId="{497352E3-95A9-4D83-89EC-09A5D75292F1}" destId="{468CE108-246C-4907-B9BA-476E9E8AB147}" srcOrd="0" destOrd="0" presId="urn:microsoft.com/office/officeart/2018/5/layout/CenteredIconLabelDescriptionList"/>
    <dgm:cxn modelId="{F45C87F0-A3CB-4D39-9035-9E2192FED0D9}" srcId="{FE9EFD6E-C0E4-4B61-8FD4-3883155BFCDA}" destId="{844628CB-CF24-4699-894E-7945D990C786}" srcOrd="3" destOrd="0" parTransId="{49ED2972-4254-4625-A613-7ED4E26E99C4}" sibTransId="{C6BF1D7A-572E-41A9-9278-3B3917D405C6}"/>
    <dgm:cxn modelId="{473E9A56-FE64-4B32-8B0F-233D70E0EAC1}" type="presParOf" srcId="{F7D4EB51-7D5B-48DB-868A-9D3E7B2D076B}" destId="{97F1CF29-77A9-4AE8-9F72-4F8ABD387A40}" srcOrd="0" destOrd="0" presId="urn:microsoft.com/office/officeart/2018/5/layout/CenteredIconLabelDescriptionList"/>
    <dgm:cxn modelId="{A35E8ECB-7873-4D89-A8A6-B5B28E52E0DA}" type="presParOf" srcId="{97F1CF29-77A9-4AE8-9F72-4F8ABD387A40}" destId="{BC74956A-3530-4D5C-B751-23F82B22B871}" srcOrd="0" destOrd="0" presId="urn:microsoft.com/office/officeart/2018/5/layout/CenteredIconLabelDescriptionList"/>
    <dgm:cxn modelId="{95741A22-E034-480C-9DD9-365A75447D84}" type="presParOf" srcId="{97F1CF29-77A9-4AE8-9F72-4F8ABD387A40}" destId="{8F50690E-31EC-4842-B368-F72F3BA04C74}" srcOrd="1" destOrd="0" presId="urn:microsoft.com/office/officeart/2018/5/layout/CenteredIconLabelDescriptionList"/>
    <dgm:cxn modelId="{92DEEE34-AA89-417C-81B0-76FEC2B54EE3}" type="presParOf" srcId="{97F1CF29-77A9-4AE8-9F72-4F8ABD387A40}" destId="{468CE108-246C-4907-B9BA-476E9E8AB147}" srcOrd="2" destOrd="0" presId="urn:microsoft.com/office/officeart/2018/5/layout/CenteredIconLabelDescriptionList"/>
    <dgm:cxn modelId="{C66DD632-B2C8-437D-8D7F-3A3C5ED9C80B}" type="presParOf" srcId="{97F1CF29-77A9-4AE8-9F72-4F8ABD387A40}" destId="{17F46CE1-F1ED-46CD-9D58-F9FB22F9E03B}" srcOrd="3" destOrd="0" presId="urn:microsoft.com/office/officeart/2018/5/layout/CenteredIconLabelDescriptionList"/>
    <dgm:cxn modelId="{31FE043D-8042-4E0D-980A-0D1EB4CE6C0A}" type="presParOf" srcId="{97F1CF29-77A9-4AE8-9F72-4F8ABD387A40}" destId="{661F6ABD-38C5-4329-A544-0274BA87884A}" srcOrd="4" destOrd="0" presId="urn:microsoft.com/office/officeart/2018/5/layout/CenteredIconLabelDescriptionList"/>
    <dgm:cxn modelId="{1CE92E3E-0E89-40CB-ADCB-2A582546DBDA}" type="presParOf" srcId="{F7D4EB51-7D5B-48DB-868A-9D3E7B2D076B}" destId="{9655E55D-2723-448B-8422-5CD59239942C}" srcOrd="1" destOrd="0" presId="urn:microsoft.com/office/officeart/2018/5/layout/CenteredIconLabelDescriptionList"/>
    <dgm:cxn modelId="{FB718BC6-A586-4328-BA7D-2AD72BE735FA}" type="presParOf" srcId="{F7D4EB51-7D5B-48DB-868A-9D3E7B2D076B}" destId="{A48F07F5-165E-4921-A3FC-08E677F16219}" srcOrd="2" destOrd="0" presId="urn:microsoft.com/office/officeart/2018/5/layout/CenteredIconLabelDescriptionList"/>
    <dgm:cxn modelId="{51A1373B-EACE-4FAF-8A03-AFCAA1C1EEC7}" type="presParOf" srcId="{A48F07F5-165E-4921-A3FC-08E677F16219}" destId="{13663B3B-6DEE-4D56-B02B-58D170E2EE6E}" srcOrd="0" destOrd="0" presId="urn:microsoft.com/office/officeart/2018/5/layout/CenteredIconLabelDescriptionList"/>
    <dgm:cxn modelId="{D7CF0AD6-3733-42E1-A1B7-D6DE15D3288D}" type="presParOf" srcId="{A48F07F5-165E-4921-A3FC-08E677F16219}" destId="{CB79D33F-3E1A-4441-8CA9-F7255481EAD4}" srcOrd="1" destOrd="0" presId="urn:microsoft.com/office/officeart/2018/5/layout/CenteredIconLabelDescriptionList"/>
    <dgm:cxn modelId="{168BA5ED-F83B-4BB0-871B-3D1EB07324F8}" type="presParOf" srcId="{A48F07F5-165E-4921-A3FC-08E677F16219}" destId="{A17BB288-8DC6-4C73-BBDD-B06782D8F9E7}" srcOrd="2" destOrd="0" presId="urn:microsoft.com/office/officeart/2018/5/layout/CenteredIconLabelDescriptionList"/>
    <dgm:cxn modelId="{B5349B24-C1A4-47BF-943C-95AEE3ADF103}" type="presParOf" srcId="{A48F07F5-165E-4921-A3FC-08E677F16219}" destId="{CDC7D136-C257-4976-9E03-9C6A84CFFCC7}" srcOrd="3" destOrd="0" presId="urn:microsoft.com/office/officeart/2018/5/layout/CenteredIconLabelDescriptionList"/>
    <dgm:cxn modelId="{FA12B317-8AC5-4AF1-B793-41D37CB5493D}" type="presParOf" srcId="{A48F07F5-165E-4921-A3FC-08E677F16219}" destId="{355F4418-98C1-4DB6-935B-E2F8A555B44D}" srcOrd="4" destOrd="0" presId="urn:microsoft.com/office/officeart/2018/5/layout/CenteredIconLabelDescriptionList"/>
    <dgm:cxn modelId="{6217690F-675C-449F-B7E1-756B36262BDB}" type="presParOf" srcId="{F7D4EB51-7D5B-48DB-868A-9D3E7B2D076B}" destId="{31FA3F8D-B7DD-40A9-BDF3-52EFC761E1C8}" srcOrd="3" destOrd="0" presId="urn:microsoft.com/office/officeart/2018/5/layout/CenteredIconLabelDescriptionList"/>
    <dgm:cxn modelId="{3A48989C-D6D0-4E76-89D6-34D43870F1A4}" type="presParOf" srcId="{F7D4EB51-7D5B-48DB-868A-9D3E7B2D076B}" destId="{9C47A735-FEDE-43D3-81EC-F1981539550C}" srcOrd="4" destOrd="0" presId="urn:microsoft.com/office/officeart/2018/5/layout/CenteredIconLabelDescriptionList"/>
    <dgm:cxn modelId="{210069A3-B53C-4496-B205-EED04B8217C0}" type="presParOf" srcId="{9C47A735-FEDE-43D3-81EC-F1981539550C}" destId="{C8000CA2-201A-4C7E-B808-17300C36214A}" srcOrd="0" destOrd="0" presId="urn:microsoft.com/office/officeart/2018/5/layout/CenteredIconLabelDescriptionList"/>
    <dgm:cxn modelId="{97BD85D4-0801-4A98-ACA8-12A5D8159756}" type="presParOf" srcId="{9C47A735-FEDE-43D3-81EC-F1981539550C}" destId="{9FC7E836-7AE9-40CF-B63C-CABEBFA154F3}" srcOrd="1" destOrd="0" presId="urn:microsoft.com/office/officeart/2018/5/layout/CenteredIconLabelDescriptionList"/>
    <dgm:cxn modelId="{28DBA7D1-32D8-41EF-ABEB-EB3711EB8721}" type="presParOf" srcId="{9C47A735-FEDE-43D3-81EC-F1981539550C}" destId="{7A7BE63D-B1E1-4A45-8C7B-DD301A8D8CE3}" srcOrd="2" destOrd="0" presId="urn:microsoft.com/office/officeart/2018/5/layout/CenteredIconLabelDescriptionList"/>
    <dgm:cxn modelId="{74DFA58A-CE21-49BD-848D-43DCAFCCBB6F}" type="presParOf" srcId="{9C47A735-FEDE-43D3-81EC-F1981539550C}" destId="{4D33323F-32F7-4276-AAFF-0D5D53B1C45A}" srcOrd="3" destOrd="0" presId="urn:microsoft.com/office/officeart/2018/5/layout/CenteredIconLabelDescriptionList"/>
    <dgm:cxn modelId="{ADA7E29F-163B-4476-8C71-406AD397E584}" type="presParOf" srcId="{9C47A735-FEDE-43D3-81EC-F1981539550C}" destId="{9D034B78-0011-40C9-AC28-0CAF18EB93E0}" srcOrd="4" destOrd="0" presId="urn:microsoft.com/office/officeart/2018/5/layout/CenteredIconLabelDescriptionList"/>
    <dgm:cxn modelId="{457E9131-44F2-4DDB-AAD2-B5A1B7A48D0A}" type="presParOf" srcId="{F7D4EB51-7D5B-48DB-868A-9D3E7B2D076B}" destId="{F2D932F6-965A-46F9-9CB8-21348C778787}" srcOrd="5" destOrd="0" presId="urn:microsoft.com/office/officeart/2018/5/layout/CenteredIconLabelDescriptionList"/>
    <dgm:cxn modelId="{2839D51E-EE65-421E-A592-CD40039B4DF4}" type="presParOf" srcId="{F7D4EB51-7D5B-48DB-868A-9D3E7B2D076B}" destId="{5C9FBF9B-9C33-447D-A162-A6748E01489E}" srcOrd="6" destOrd="0" presId="urn:microsoft.com/office/officeart/2018/5/layout/CenteredIconLabelDescriptionList"/>
    <dgm:cxn modelId="{34636008-ED2A-410B-B961-AF2792A389BD}" type="presParOf" srcId="{5C9FBF9B-9C33-447D-A162-A6748E01489E}" destId="{97BB3DDC-1500-4AD6-A7BD-0944A8A077C9}" srcOrd="0" destOrd="0" presId="urn:microsoft.com/office/officeart/2018/5/layout/CenteredIconLabelDescriptionList"/>
    <dgm:cxn modelId="{CAFE3661-3811-4AD5-AB79-82E9630D9871}" type="presParOf" srcId="{5C9FBF9B-9C33-447D-A162-A6748E01489E}" destId="{2B230BB0-EA97-4C30-9042-E013CCAC5202}" srcOrd="1" destOrd="0" presId="urn:microsoft.com/office/officeart/2018/5/layout/CenteredIconLabelDescriptionList"/>
    <dgm:cxn modelId="{AE11EE5C-4744-4855-882E-E6C6E9D6E3C7}" type="presParOf" srcId="{5C9FBF9B-9C33-447D-A162-A6748E01489E}" destId="{419A192F-F4BE-4F45-9012-6992F13048D0}" srcOrd="2" destOrd="0" presId="urn:microsoft.com/office/officeart/2018/5/layout/CenteredIconLabelDescriptionList"/>
    <dgm:cxn modelId="{C43693E4-BD7C-4012-9415-7DA5F0ADBAC7}" type="presParOf" srcId="{5C9FBF9B-9C33-447D-A162-A6748E01489E}" destId="{29A00A95-E5C7-4B2D-904E-5B3349AC3AE1}" srcOrd="3" destOrd="0" presId="urn:microsoft.com/office/officeart/2018/5/layout/CenteredIconLabelDescriptionList"/>
    <dgm:cxn modelId="{0322D110-61E1-42D8-924E-905E1A49C325}" type="presParOf" srcId="{5C9FBF9B-9C33-447D-A162-A6748E01489E}" destId="{A6AA84D8-2AF6-4415-8FFE-96FD70C0E821}" srcOrd="4" destOrd="0" presId="urn:microsoft.com/office/officeart/2018/5/layout/CenteredIconLabelDescri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74956A-3530-4D5C-B751-23F82B22B871}">
      <dsp:nvSpPr>
        <dsp:cNvPr id="0" name=""/>
        <dsp:cNvSpPr/>
      </dsp:nvSpPr>
      <dsp:spPr>
        <a:xfrm>
          <a:off x="693544" y="1125707"/>
          <a:ext cx="743449" cy="74344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8CE108-246C-4907-B9BA-476E9E8AB147}">
      <dsp:nvSpPr>
        <dsp:cNvPr id="0" name=""/>
        <dsp:cNvSpPr/>
      </dsp:nvSpPr>
      <dsp:spPr>
        <a:xfrm>
          <a:off x="3198" y="1948365"/>
          <a:ext cx="2124140" cy="5616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400" kern="1200"/>
            <a:t>What is Cellebrite Physical Analyzer</a:t>
          </a:r>
        </a:p>
      </dsp:txBody>
      <dsp:txXfrm>
        <a:off x="3198" y="1948365"/>
        <a:ext cx="2124140" cy="561631"/>
      </dsp:txXfrm>
    </dsp:sp>
    <dsp:sp modelId="{661F6ABD-38C5-4329-A544-0274BA87884A}">
      <dsp:nvSpPr>
        <dsp:cNvPr id="0" name=""/>
        <dsp:cNvSpPr/>
      </dsp:nvSpPr>
      <dsp:spPr>
        <a:xfrm>
          <a:off x="3198" y="2546838"/>
          <a:ext cx="2124140" cy="4209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3663B3B-6DEE-4D56-B02B-58D170E2EE6E}">
      <dsp:nvSpPr>
        <dsp:cNvPr id="0" name=""/>
        <dsp:cNvSpPr/>
      </dsp:nvSpPr>
      <dsp:spPr>
        <a:xfrm>
          <a:off x="3189409" y="1125707"/>
          <a:ext cx="743449" cy="74344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17BB288-8DC6-4C73-BBDD-B06782D8F9E7}">
      <dsp:nvSpPr>
        <dsp:cNvPr id="0" name=""/>
        <dsp:cNvSpPr/>
      </dsp:nvSpPr>
      <dsp:spPr>
        <a:xfrm>
          <a:off x="2499063" y="1948365"/>
          <a:ext cx="2124140" cy="5616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400" kern="1200"/>
            <a:t>Loading image into Cellebrite Physical Analyzer</a:t>
          </a:r>
        </a:p>
      </dsp:txBody>
      <dsp:txXfrm>
        <a:off x="2499063" y="1948365"/>
        <a:ext cx="2124140" cy="561631"/>
      </dsp:txXfrm>
    </dsp:sp>
    <dsp:sp modelId="{355F4418-98C1-4DB6-935B-E2F8A555B44D}">
      <dsp:nvSpPr>
        <dsp:cNvPr id="0" name=""/>
        <dsp:cNvSpPr/>
      </dsp:nvSpPr>
      <dsp:spPr>
        <a:xfrm>
          <a:off x="2499063" y="2546838"/>
          <a:ext cx="2124140" cy="4209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8000CA2-201A-4C7E-B808-17300C36214A}">
      <dsp:nvSpPr>
        <dsp:cNvPr id="0" name=""/>
        <dsp:cNvSpPr/>
      </dsp:nvSpPr>
      <dsp:spPr>
        <a:xfrm>
          <a:off x="5685274" y="1125707"/>
          <a:ext cx="743449" cy="743449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7BE63D-B1E1-4A45-8C7B-DD301A8D8CE3}">
      <dsp:nvSpPr>
        <dsp:cNvPr id="0" name=""/>
        <dsp:cNvSpPr/>
      </dsp:nvSpPr>
      <dsp:spPr>
        <a:xfrm>
          <a:off x="4994928" y="1948365"/>
          <a:ext cx="2124140" cy="5616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400" kern="1200"/>
            <a:t>Examining data with Cellebrite Physical Analyzer</a:t>
          </a:r>
        </a:p>
      </dsp:txBody>
      <dsp:txXfrm>
        <a:off x="4994928" y="1948365"/>
        <a:ext cx="2124140" cy="561631"/>
      </dsp:txXfrm>
    </dsp:sp>
    <dsp:sp modelId="{9D034B78-0011-40C9-AC28-0CAF18EB93E0}">
      <dsp:nvSpPr>
        <dsp:cNvPr id="0" name=""/>
        <dsp:cNvSpPr/>
      </dsp:nvSpPr>
      <dsp:spPr>
        <a:xfrm>
          <a:off x="4994928" y="2546838"/>
          <a:ext cx="2124140" cy="4209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7BB3DDC-1500-4AD6-A7BD-0944A8A077C9}">
      <dsp:nvSpPr>
        <dsp:cNvPr id="0" name=""/>
        <dsp:cNvSpPr/>
      </dsp:nvSpPr>
      <dsp:spPr>
        <a:xfrm>
          <a:off x="8181139" y="1125707"/>
          <a:ext cx="743449" cy="743449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19A192F-F4BE-4F45-9012-6992F13048D0}">
      <dsp:nvSpPr>
        <dsp:cNvPr id="0" name=""/>
        <dsp:cNvSpPr/>
      </dsp:nvSpPr>
      <dsp:spPr>
        <a:xfrm>
          <a:off x="7490794" y="1948365"/>
          <a:ext cx="2124140" cy="5616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400" kern="1200"/>
            <a:t>Reporting with Cellebrite Physical Analyzer</a:t>
          </a:r>
        </a:p>
      </dsp:txBody>
      <dsp:txXfrm>
        <a:off x="7490794" y="1948365"/>
        <a:ext cx="2124140" cy="561631"/>
      </dsp:txXfrm>
    </dsp:sp>
    <dsp:sp modelId="{A6AA84D8-2AF6-4415-8FFE-96FD70C0E821}">
      <dsp:nvSpPr>
        <dsp:cNvPr id="0" name=""/>
        <dsp:cNvSpPr/>
      </dsp:nvSpPr>
      <dsp:spPr>
        <a:xfrm>
          <a:off x="7490794" y="2546838"/>
          <a:ext cx="2124140" cy="4209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Review Reports</a:t>
          </a:r>
        </a:p>
      </dsp:txBody>
      <dsp:txXfrm>
        <a:off x="7490794" y="2546838"/>
        <a:ext cx="2124140" cy="42093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CenteredIconLabelDescriptionList">
  <dgm:title val="Centered 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41F6E3-57F9-402E-BDBA-5B2DE11C8530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BF98C7-164A-4723-84F0-B1E4B080DD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5273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cellebrite.com</a:t>
            </a:r>
            <a:r>
              <a:rPr lang="en-US" dirty="0"/>
              <a:t>/</a:t>
            </a:r>
            <a:r>
              <a:rPr lang="en-US" dirty="0" err="1"/>
              <a:t>en</a:t>
            </a:r>
            <a:r>
              <a:rPr lang="en-US" dirty="0"/>
              <a:t>/physical-analyzer/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BF98C7-164A-4723-84F0-B1E4B080DDE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3166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BF98C7-164A-4723-84F0-B1E4B080DDE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1849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cellebrite.com</a:t>
            </a:r>
            <a:r>
              <a:rPr lang="en-US" dirty="0"/>
              <a:t>/</a:t>
            </a:r>
            <a:r>
              <a:rPr lang="en-US" dirty="0" err="1"/>
              <a:t>en</a:t>
            </a:r>
            <a:r>
              <a:rPr lang="en-US" dirty="0"/>
              <a:t>/physical-analyzer/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BF98C7-164A-4723-84F0-B1E4B080DDE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3910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BF98C7-164A-4723-84F0-B1E4B080DDE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2229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cellebrite.com</a:t>
            </a:r>
            <a:r>
              <a:rPr lang="en-US" dirty="0"/>
              <a:t>/</a:t>
            </a:r>
            <a:r>
              <a:rPr lang="en-US" dirty="0" err="1"/>
              <a:t>en</a:t>
            </a:r>
            <a:r>
              <a:rPr lang="en-US" dirty="0"/>
              <a:t>/physical-analyzer/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BF98C7-164A-4723-84F0-B1E4B080DDE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1018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cellebrite.com</a:t>
            </a:r>
            <a:r>
              <a:rPr lang="en-US" dirty="0"/>
              <a:t>/</a:t>
            </a:r>
            <a:r>
              <a:rPr lang="en-US" dirty="0" err="1"/>
              <a:t>en</a:t>
            </a:r>
            <a:r>
              <a:rPr lang="en-US" dirty="0"/>
              <a:t>/physical-analyzer/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BF98C7-164A-4723-84F0-B1E4B080DDEC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5343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cellebrite.com</a:t>
            </a:r>
            <a:r>
              <a:rPr lang="en-US" dirty="0"/>
              <a:t>/</a:t>
            </a:r>
            <a:r>
              <a:rPr lang="en-US" dirty="0" err="1"/>
              <a:t>en</a:t>
            </a:r>
            <a:r>
              <a:rPr lang="en-US" dirty="0"/>
              <a:t>/physical-analyzer/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BF98C7-164A-4723-84F0-B1E4B080DDEC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7451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3717A-E3C1-4BED-ABE0-B7069385E023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6F5B0-BCF1-4291-802C-4ED5F905703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80541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3717A-E3C1-4BED-ABE0-B7069385E023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6F5B0-BCF1-4291-802C-4ED5F9057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4107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3717A-E3C1-4BED-ABE0-B7069385E023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6F5B0-BCF1-4291-802C-4ED5F9057036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821147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3717A-E3C1-4BED-ABE0-B7069385E023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6F5B0-BCF1-4291-802C-4ED5F9057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0042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3717A-E3C1-4BED-ABE0-B7069385E023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6F5B0-BCF1-4291-802C-4ED5F9057036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284060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3717A-E3C1-4BED-ABE0-B7069385E023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6F5B0-BCF1-4291-802C-4ED5F9057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5692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3717A-E3C1-4BED-ABE0-B7069385E023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6F5B0-BCF1-4291-802C-4ED5F9057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6801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3717A-E3C1-4BED-ABE0-B7069385E023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6F5B0-BCF1-4291-802C-4ED5F9057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9691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3717A-E3C1-4BED-ABE0-B7069385E023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6F5B0-BCF1-4291-802C-4ED5F9057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7871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3717A-E3C1-4BED-ABE0-B7069385E023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6F5B0-BCF1-4291-802C-4ED5F9057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079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3717A-E3C1-4BED-ABE0-B7069385E023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6F5B0-BCF1-4291-802C-4ED5F9057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7635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3717A-E3C1-4BED-ABE0-B7069385E023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6F5B0-BCF1-4291-802C-4ED5F9057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1137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3717A-E3C1-4BED-ABE0-B7069385E023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6F5B0-BCF1-4291-802C-4ED5F9057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6599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3717A-E3C1-4BED-ABE0-B7069385E023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6F5B0-BCF1-4291-802C-4ED5F9057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7510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3717A-E3C1-4BED-ABE0-B7069385E023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6F5B0-BCF1-4291-802C-4ED5F9057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5630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3717A-E3C1-4BED-ABE0-B7069385E023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6F5B0-BCF1-4291-802C-4ED5F9057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9320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63717A-E3C1-4BED-ABE0-B7069385E023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3FE6F5B0-BCF1-4291-802C-4ED5F9057036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Shape&#10;&#10;Description automatically generated with low confidence">
            <a:extLst>
              <a:ext uri="{FF2B5EF4-FFF2-40B4-BE49-F238E27FC236}">
                <a16:creationId xmlns:a16="http://schemas.microsoft.com/office/drawing/2014/main" id="{A58758C5-3950-9B90-4B65-5C2BE22EEA16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5478" y="6225738"/>
            <a:ext cx="550007" cy="549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998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783C067-F8BF-4755-B516-8A0CD74CF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664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2ED796EC-E7FF-46DB-B912-FB08BF12AA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549A2DAB-B431-487D-95AD-BB0FECB49E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38534" y="3818467"/>
            <a:ext cx="4450292" cy="3039533"/>
          </a:xfrm>
          <a:prstGeom prst="triangle">
            <a:avLst>
              <a:gd name="adj" fmla="val 100000"/>
            </a:avLst>
          </a:prstGeom>
          <a:solidFill>
            <a:schemeClr val="accent1">
              <a:alpha val="8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Rectangle 27">
            <a:extLst>
              <a:ext uri="{FF2B5EF4-FFF2-40B4-BE49-F238E27FC236}">
                <a16:creationId xmlns:a16="http://schemas.microsoft.com/office/drawing/2014/main" id="{0819F787-32B4-46A8-BC57-C6571BCEE2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25641" y="0"/>
            <a:ext cx="1766359" cy="6858000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5ECDEE1-7093-418F-9CF5-24EEB115C1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134600" y="0"/>
            <a:ext cx="1727200" cy="6858000"/>
          </a:xfrm>
          <a:prstGeom prst="line">
            <a:avLst/>
          </a:prstGeom>
          <a:ln w="15875" cap="sq">
            <a:solidFill>
              <a:schemeClr val="accent2"/>
            </a:solidFill>
            <a:bevel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45062AF-EB11-4651-BC4A-4DA21768DE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itle 3">
            <a:extLst>
              <a:ext uri="{FF2B5EF4-FFF2-40B4-BE49-F238E27FC236}">
                <a16:creationId xmlns:a16="http://schemas.microsoft.com/office/drawing/2014/main" id="{AD5F0EB0-5897-489E-9EFB-3ED37E77F4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7067" y="1397000"/>
            <a:ext cx="7766936" cy="2653836"/>
          </a:xfrm>
        </p:spPr>
        <p:txBody>
          <a:bodyPr>
            <a:normAutofit/>
          </a:bodyPr>
          <a:lstStyle/>
          <a:p>
            <a:r>
              <a:rPr lang="en-US" dirty="0"/>
              <a:t>iOS 13 Cellebrite Investigation</a:t>
            </a:r>
          </a:p>
        </p:txBody>
      </p:sp>
    </p:spTree>
    <p:extLst>
      <p:ext uri="{BB962C8B-B14F-4D97-AF65-F5344CB8AC3E}">
        <p14:creationId xmlns:p14="http://schemas.microsoft.com/office/powerpoint/2010/main" val="42911292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C73E2E-579D-2548-8E6E-48E71D81DF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Case Wizard window will open - Select </a:t>
            </a:r>
            <a:r>
              <a:rPr lang="en-US" i="1" dirty="0"/>
              <a:t>+Add </a:t>
            </a:r>
            <a:r>
              <a:rPr lang="en-US" dirty="0"/>
              <a:t>button</a:t>
            </a:r>
          </a:p>
        </p:txBody>
      </p:sp>
      <p:pic>
        <p:nvPicPr>
          <p:cNvPr id="5" name="Content Placeholder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8E4F6B80-86CF-3144-8C75-664C662F24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2067" y="2160588"/>
            <a:ext cx="6267904" cy="3881437"/>
          </a:xfr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0FE3D476-950B-2F4C-BB30-57A6AF10CD2C}"/>
              </a:ext>
            </a:extLst>
          </p:cNvPr>
          <p:cNvCxnSpPr>
            <a:cxnSpLocks/>
          </p:cNvCxnSpPr>
          <p:nvPr/>
        </p:nvCxnSpPr>
        <p:spPr>
          <a:xfrm flipV="1">
            <a:off x="4623955" y="2785803"/>
            <a:ext cx="0" cy="50603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0179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68963D-16A5-0042-AEB8-160487C04E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/>
          <a:lstStyle/>
          <a:p>
            <a:r>
              <a:rPr lang="en-US" dirty="0"/>
              <a:t>Select </a:t>
            </a:r>
            <a:r>
              <a:rPr lang="en-US" i="1" dirty="0"/>
              <a:t>iOS File System / Backup / </a:t>
            </a:r>
            <a:r>
              <a:rPr lang="en-US" i="1" dirty="0" err="1"/>
              <a:t>GrayKey</a:t>
            </a:r>
            <a:r>
              <a:rPr lang="en-US" i="1" dirty="0"/>
              <a:t> extraction</a:t>
            </a:r>
          </a:p>
        </p:txBody>
      </p:sp>
      <p:pic>
        <p:nvPicPr>
          <p:cNvPr id="5" name="Content Placeholder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EF01A69E-F8C4-E54F-BB7C-4890F174D2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110" y="2215673"/>
            <a:ext cx="7213600" cy="3908298"/>
          </a:xfr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918F0F25-B959-9543-BECB-AA438CBCBC1C}"/>
              </a:ext>
            </a:extLst>
          </p:cNvPr>
          <p:cNvCxnSpPr>
            <a:cxnSpLocks/>
          </p:cNvCxnSpPr>
          <p:nvPr/>
        </p:nvCxnSpPr>
        <p:spPr>
          <a:xfrm flipH="1">
            <a:off x="6235585" y="4786053"/>
            <a:ext cx="656705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73328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38E387-F74E-CB48-A42C-8A6D1A27E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32942"/>
            <a:ext cx="11353800" cy="1325563"/>
          </a:xfrm>
        </p:spPr>
        <p:txBody>
          <a:bodyPr/>
          <a:lstStyle/>
          <a:p>
            <a:r>
              <a:rPr lang="en-US" dirty="0"/>
              <a:t>Point Case Wizard to the Backup Folder by selecting the </a:t>
            </a:r>
            <a:r>
              <a:rPr lang="en-US" i="1" dirty="0"/>
              <a:t>Select Folder</a:t>
            </a:r>
            <a:r>
              <a:rPr lang="en-US" dirty="0"/>
              <a:t> button</a:t>
            </a:r>
          </a:p>
        </p:txBody>
      </p:sp>
      <p:pic>
        <p:nvPicPr>
          <p:cNvPr id="5" name="Content Placeholder 4" descr="Graphical user interface, application, Teams&#10;&#10;Description automatically generated">
            <a:extLst>
              <a:ext uri="{FF2B5EF4-FFF2-40B4-BE49-F238E27FC236}">
                <a16:creationId xmlns:a16="http://schemas.microsoft.com/office/drawing/2014/main" id="{908B6FAC-5623-FC46-82AB-5B66699354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145" y="2160588"/>
            <a:ext cx="4923747" cy="3881437"/>
          </a:xfr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83263649-DC5F-D941-AE50-DE0E85A3F6EB}"/>
              </a:ext>
            </a:extLst>
          </p:cNvPr>
          <p:cNvCxnSpPr>
            <a:cxnSpLocks/>
          </p:cNvCxnSpPr>
          <p:nvPr/>
        </p:nvCxnSpPr>
        <p:spPr>
          <a:xfrm flipV="1">
            <a:off x="3389515" y="4957503"/>
            <a:ext cx="0" cy="46031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22911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3D9CF3-2C38-1D40-801E-CAB01D215A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075"/>
            <a:ext cx="10515600" cy="1325563"/>
          </a:xfrm>
        </p:spPr>
        <p:txBody>
          <a:bodyPr/>
          <a:lstStyle/>
          <a:p>
            <a:r>
              <a:rPr lang="en-US" dirty="0"/>
              <a:t>Point at top level folder for iTunes backup</a:t>
            </a:r>
          </a:p>
        </p:txBody>
      </p:sp>
      <p:pic>
        <p:nvPicPr>
          <p:cNvPr id="5" name="Content Placeholder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46D68044-04A9-DD40-849F-477A8A9875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226" y="2160588"/>
            <a:ext cx="6283585" cy="3881437"/>
          </a:xfr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5D8A65B5-2EDF-FF48-B555-254EA314524A}"/>
              </a:ext>
            </a:extLst>
          </p:cNvPr>
          <p:cNvCxnSpPr>
            <a:cxnSpLocks/>
          </p:cNvCxnSpPr>
          <p:nvPr/>
        </p:nvCxnSpPr>
        <p:spPr>
          <a:xfrm flipV="1">
            <a:off x="6235585" y="2282883"/>
            <a:ext cx="0" cy="46031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F8F6DBF-1F29-C740-9E5E-D55383A7969D}"/>
              </a:ext>
            </a:extLst>
          </p:cNvPr>
          <p:cNvCxnSpPr>
            <a:cxnSpLocks/>
          </p:cNvCxnSpPr>
          <p:nvPr/>
        </p:nvCxnSpPr>
        <p:spPr>
          <a:xfrm>
            <a:off x="7898130" y="5769033"/>
            <a:ext cx="943495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19397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1BFC6F-7380-5F46-AC54-9C10FE7AAF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182245"/>
            <a:ext cx="11353800" cy="1325563"/>
          </a:xfrm>
        </p:spPr>
        <p:txBody>
          <a:bodyPr/>
          <a:lstStyle/>
          <a:p>
            <a:r>
              <a:rPr lang="en-US" dirty="0"/>
              <a:t>Once the iTunes Backup folder is selected hit </a:t>
            </a:r>
            <a:r>
              <a:rPr lang="en-US" i="1" dirty="0"/>
              <a:t>Next</a:t>
            </a:r>
            <a:endParaRPr lang="en-US" dirty="0"/>
          </a:p>
        </p:txBody>
      </p:sp>
      <p:pic>
        <p:nvPicPr>
          <p:cNvPr id="5" name="Content Placeholder 4" descr="Graphical user interface, application, Teams&#10;&#10;Description automatically generated">
            <a:extLst>
              <a:ext uri="{FF2B5EF4-FFF2-40B4-BE49-F238E27FC236}">
                <a16:creationId xmlns:a16="http://schemas.microsoft.com/office/drawing/2014/main" id="{08D718AD-07AE-A44C-BEAC-BFD3B4D92A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111" y="2160588"/>
            <a:ext cx="6219815" cy="3881437"/>
          </a:xfr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8CB99BA1-0E30-5B41-B5DB-C9409709DBFF}"/>
              </a:ext>
            </a:extLst>
          </p:cNvPr>
          <p:cNvCxnSpPr>
            <a:cxnSpLocks/>
          </p:cNvCxnSpPr>
          <p:nvPr/>
        </p:nvCxnSpPr>
        <p:spPr>
          <a:xfrm>
            <a:off x="7463790" y="5452110"/>
            <a:ext cx="497725" cy="39693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4C764E4-DDEF-B044-BB35-32A8F4F0E875}"/>
              </a:ext>
            </a:extLst>
          </p:cNvPr>
          <p:cNvCxnSpPr>
            <a:cxnSpLocks/>
          </p:cNvCxnSpPr>
          <p:nvPr/>
        </p:nvCxnSpPr>
        <p:spPr>
          <a:xfrm flipH="1">
            <a:off x="6624205" y="4229100"/>
            <a:ext cx="633845" cy="39693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57078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0DD040-819F-F842-882E-970272FE6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134301"/>
            <a:ext cx="10515600" cy="1325563"/>
          </a:xfrm>
        </p:spPr>
        <p:txBody>
          <a:bodyPr/>
          <a:lstStyle/>
          <a:p>
            <a:r>
              <a:rPr lang="en-US" dirty="0"/>
              <a:t>Confirmation screen, hit </a:t>
            </a:r>
            <a:r>
              <a:rPr lang="en-US" i="1" dirty="0"/>
              <a:t>Next</a:t>
            </a:r>
            <a:r>
              <a:rPr lang="en-US" dirty="0"/>
              <a:t> to continue</a:t>
            </a:r>
          </a:p>
        </p:txBody>
      </p:sp>
      <p:pic>
        <p:nvPicPr>
          <p:cNvPr id="5" name="Content Placeholder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5AC24D48-FAFD-8046-8B42-0B39BCD38E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8715" y="1459864"/>
            <a:ext cx="8154569" cy="5059835"/>
          </a:xfr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EDBDEF7-FA0C-4945-B61B-01DD69E09299}"/>
              </a:ext>
            </a:extLst>
          </p:cNvPr>
          <p:cNvCxnSpPr>
            <a:cxnSpLocks/>
          </p:cNvCxnSpPr>
          <p:nvPr/>
        </p:nvCxnSpPr>
        <p:spPr>
          <a:xfrm>
            <a:off x="8416290" y="5760720"/>
            <a:ext cx="528205" cy="41979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24576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0EA0E27-4B20-5744-9AC7-5C39B2AC3841}"/>
              </a:ext>
            </a:extLst>
          </p:cNvPr>
          <p:cNvSpPr txBox="1"/>
          <p:nvPr/>
        </p:nvSpPr>
        <p:spPr>
          <a:xfrm>
            <a:off x="671361" y="2160589"/>
            <a:ext cx="2930517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Select optional examination tools and enrichment engines.</a:t>
            </a:r>
          </a:p>
          <a:p>
            <a:pPr marL="2857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Hash sets is on by default.</a:t>
            </a:r>
          </a:p>
          <a:p>
            <a:pPr marL="2857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Hit </a:t>
            </a:r>
            <a:r>
              <a:rPr lang="en-US" i="1">
                <a:solidFill>
                  <a:schemeClr val="tx1">
                    <a:lumMod val="75000"/>
                    <a:lumOff val="25000"/>
                  </a:schemeClr>
                </a:solidFill>
              </a:rPr>
              <a:t>Examine Data</a:t>
            </a: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 to continue.</a:t>
            </a:r>
          </a:p>
        </p:txBody>
      </p:sp>
      <p:pic>
        <p:nvPicPr>
          <p:cNvPr id="7" name="Picture 6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6563AFCC-2A24-E746-A15F-A1F4E5B7E4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8931" y="609600"/>
            <a:ext cx="5151973" cy="2601747"/>
          </a:xfrm>
          <a:prstGeom prst="rect">
            <a:avLst/>
          </a:prstGeom>
        </p:spPr>
      </p:pic>
      <p:pic>
        <p:nvPicPr>
          <p:cNvPr id="5" name="Content Placeholder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9E93B80C-8A66-9A4E-9F2C-9A19A8CE1A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6257" y="3439020"/>
            <a:ext cx="4197323" cy="2602341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402C569-2349-974E-B966-9CC4D2A0DCAF}"/>
              </a:ext>
            </a:extLst>
          </p:cNvPr>
          <p:cNvCxnSpPr>
            <a:cxnSpLocks/>
          </p:cNvCxnSpPr>
          <p:nvPr/>
        </p:nvCxnSpPr>
        <p:spPr>
          <a:xfrm>
            <a:off x="9925050" y="6057958"/>
            <a:ext cx="528205" cy="40836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07435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9C5DB1-A34F-044B-B314-78486AF1C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1489"/>
            <a:ext cx="10515600" cy="1325563"/>
          </a:xfrm>
        </p:spPr>
        <p:txBody>
          <a:bodyPr/>
          <a:lstStyle/>
          <a:p>
            <a:r>
              <a:rPr lang="en-US" dirty="0"/>
              <a:t>Cellebrite will begin to parse the image, progress bar is in the upper left</a:t>
            </a:r>
          </a:p>
        </p:txBody>
      </p:sp>
      <p:pic>
        <p:nvPicPr>
          <p:cNvPr id="5" name="Content Placeholder 4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6D3722C5-F58F-2D46-B514-55D470F0A6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9266" y="2160588"/>
            <a:ext cx="5473505" cy="3881437"/>
          </a:xfr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09B6FA0-A2FB-8F44-9C17-D5A23BEDB415}"/>
              </a:ext>
            </a:extLst>
          </p:cNvPr>
          <p:cNvCxnSpPr>
            <a:cxnSpLocks/>
          </p:cNvCxnSpPr>
          <p:nvPr/>
        </p:nvCxnSpPr>
        <p:spPr>
          <a:xfrm flipH="1" flipV="1">
            <a:off x="5427865" y="2340033"/>
            <a:ext cx="668135" cy="20885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08D0F7D0-721E-3747-BD56-7582A8C05042}"/>
              </a:ext>
            </a:extLst>
          </p:cNvPr>
          <p:cNvSpPr txBox="1"/>
          <p:nvPr/>
        </p:nvSpPr>
        <p:spPr>
          <a:xfrm>
            <a:off x="275013" y="1982796"/>
            <a:ext cx="35775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Depending on the size of the Image, this may take minutes up to hours.</a:t>
            </a:r>
          </a:p>
        </p:txBody>
      </p:sp>
    </p:spTree>
    <p:extLst>
      <p:ext uri="{BB962C8B-B14F-4D97-AF65-F5344CB8AC3E}">
        <p14:creationId xmlns:p14="http://schemas.microsoft.com/office/powerpoint/2010/main" val="19668686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3F2E2C-1513-5141-8AF1-CB08125103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Cellebrite will detect the Image is encrypted and prompt you to enter the password</a:t>
            </a:r>
          </a:p>
        </p:txBody>
      </p:sp>
      <p:pic>
        <p:nvPicPr>
          <p:cNvPr id="5" name="Content Placeholder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4929ED9A-ADF3-4C4F-8461-ED8108B9FD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0291" y="2723241"/>
            <a:ext cx="3705742" cy="2686425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1AAD054-DB72-7E48-9FB1-25A514628C20}"/>
              </a:ext>
            </a:extLst>
          </p:cNvPr>
          <p:cNvSpPr txBox="1"/>
          <p:nvPr/>
        </p:nvSpPr>
        <p:spPr>
          <a:xfrm>
            <a:off x="228600" y="3604789"/>
            <a:ext cx="46367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Enter the password found in the image creation pdf documentation that came along with the image and hit </a:t>
            </a:r>
            <a:r>
              <a:rPr lang="en-US" i="1" dirty="0"/>
              <a:t>OK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5A2F019-228F-424D-9038-E084247698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794628"/>
            <a:ext cx="9105900" cy="584200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B0DD2496-008A-4444-9BB4-109D0890D51D}"/>
              </a:ext>
            </a:extLst>
          </p:cNvPr>
          <p:cNvCxnSpPr>
            <a:cxnSpLocks/>
            <a:endCxn id="8" idx="3"/>
          </p:cNvCxnSpPr>
          <p:nvPr/>
        </p:nvCxnSpPr>
        <p:spPr>
          <a:xfrm flipH="1">
            <a:off x="9258300" y="2086728"/>
            <a:ext cx="72009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42AF8CA-43FF-084B-9D18-4C6B66775CFE}"/>
              </a:ext>
            </a:extLst>
          </p:cNvPr>
          <p:cNvCxnSpPr>
            <a:cxnSpLocks/>
          </p:cNvCxnSpPr>
          <p:nvPr/>
        </p:nvCxnSpPr>
        <p:spPr>
          <a:xfrm>
            <a:off x="7246620" y="6180513"/>
            <a:ext cx="695845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6F28D250-66C1-0B4E-BC06-0B0D8B45D11A}"/>
              </a:ext>
            </a:extLst>
          </p:cNvPr>
          <p:cNvCxnSpPr>
            <a:cxnSpLocks/>
          </p:cNvCxnSpPr>
          <p:nvPr/>
        </p:nvCxnSpPr>
        <p:spPr>
          <a:xfrm flipH="1">
            <a:off x="6096000" y="5805288"/>
            <a:ext cx="72009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6804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FAD5E9-DFB1-244A-86FF-D9B0DF5247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Cellebrite will continue parsing the image until it reaches this optional message:</a:t>
            </a:r>
          </a:p>
        </p:txBody>
      </p:sp>
      <p:pic>
        <p:nvPicPr>
          <p:cNvPr id="5" name="Content Placeholder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70037540-158B-0449-8DB1-8CFCB71A97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990" y="2160588"/>
            <a:ext cx="7666058" cy="3881437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607B4BD-8307-DE4D-991A-7A9336FD149F}"/>
              </a:ext>
            </a:extLst>
          </p:cNvPr>
          <p:cNvSpPr txBox="1"/>
          <p:nvPr/>
        </p:nvSpPr>
        <p:spPr>
          <a:xfrm>
            <a:off x="285750" y="4079002"/>
            <a:ext cx="2794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Select </a:t>
            </a:r>
            <a:r>
              <a:rPr lang="en-US" i="1" dirty="0"/>
              <a:t>Enrich </a:t>
            </a:r>
            <a:r>
              <a:rPr lang="en-US" dirty="0"/>
              <a:t>to continue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7917281-9171-A54F-B283-86E625A22FA4}"/>
              </a:ext>
            </a:extLst>
          </p:cNvPr>
          <p:cNvCxnSpPr>
            <a:cxnSpLocks/>
          </p:cNvCxnSpPr>
          <p:nvPr/>
        </p:nvCxnSpPr>
        <p:spPr>
          <a:xfrm>
            <a:off x="11353800" y="4960620"/>
            <a:ext cx="0" cy="58939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93525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F4444CE-BC8D-4D61-B303-4C05614E6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966B91-5AA3-4CF6-AD16-69CE8D0258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6933" y="609600"/>
            <a:ext cx="10197494" cy="1099457"/>
          </a:xfrm>
        </p:spPr>
        <p:txBody>
          <a:bodyPr>
            <a:normAutofit/>
          </a:bodyPr>
          <a:lstStyle/>
          <a:p>
            <a:r>
              <a:rPr lang="en-US" dirty="0"/>
              <a:t>Overview</a:t>
            </a:r>
          </a:p>
        </p:txBody>
      </p:sp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73772B81-181F-48B7-8826-4D9686D15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B2205F6E-03C6-4E92-877C-E2482F6599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743267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94BB596A-EE1A-7A74-EAD6-1E9B0BD3F42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52758169"/>
              </p:ext>
            </p:extLst>
          </p:nvPr>
        </p:nvGraphicFramePr>
        <p:xfrm>
          <a:off x="1286933" y="1948543"/>
          <a:ext cx="9618133" cy="40934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912116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F9674-729D-5549-8746-9ECA8F3E09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Once the phone is fully parsed, the home screen will look like this: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E2322F-A5EB-F944-A394-F7D1BCBA5ADB}"/>
              </a:ext>
            </a:extLst>
          </p:cNvPr>
          <p:cNvSpPr txBox="1"/>
          <p:nvPr/>
        </p:nvSpPr>
        <p:spPr>
          <a:xfrm>
            <a:off x="6336287" y="2160589"/>
            <a:ext cx="2934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The Extraction Summary page contains device info.</a:t>
            </a:r>
          </a:p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A good place to start is by looking at this page.</a:t>
            </a:r>
          </a:p>
        </p:txBody>
      </p:sp>
      <p:pic>
        <p:nvPicPr>
          <p:cNvPr id="5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F850197A-CD07-D541-962E-0BDEBE9BC0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07" r="-2" b="-2"/>
          <a:stretch/>
        </p:blipFill>
        <p:spPr>
          <a:xfrm>
            <a:off x="677334" y="2159331"/>
            <a:ext cx="5423429" cy="3882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6424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F4C9080-0EAF-46F8-9849-8E00B72565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429000"/>
            <a:ext cx="8835390" cy="2852737"/>
          </a:xfrm>
        </p:spPr>
        <p:txBody>
          <a:bodyPr/>
          <a:lstStyle/>
          <a:p>
            <a:r>
              <a:rPr lang="en-US" dirty="0"/>
              <a:t>Examining data with Cellebrite Physical Analyzer</a:t>
            </a:r>
          </a:p>
        </p:txBody>
      </p:sp>
    </p:spTree>
    <p:extLst>
      <p:ext uri="{BB962C8B-B14F-4D97-AF65-F5344CB8AC3E}">
        <p14:creationId xmlns:p14="http://schemas.microsoft.com/office/powerpoint/2010/main" val="728574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1BD845-F5BD-ED4E-9215-B4F28D431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95577"/>
            <a:ext cx="10515600" cy="1325563"/>
          </a:xfrm>
        </p:spPr>
        <p:txBody>
          <a:bodyPr/>
          <a:lstStyle/>
          <a:p>
            <a:r>
              <a:rPr lang="en-US" dirty="0"/>
              <a:t>Timeline: List of events day by day</a:t>
            </a:r>
          </a:p>
        </p:txBody>
      </p:sp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667FA518-A572-474B-AE8F-74740FC689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3115" y="2035416"/>
            <a:ext cx="9918885" cy="480432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A6D7BD7-D467-3741-9D37-1FA042DF3B62}"/>
              </a:ext>
            </a:extLst>
          </p:cNvPr>
          <p:cNvSpPr txBox="1"/>
          <p:nvPr/>
        </p:nvSpPr>
        <p:spPr>
          <a:xfrm>
            <a:off x="125730" y="3105834"/>
            <a:ext cx="19873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Click the </a:t>
            </a:r>
            <a:r>
              <a:rPr lang="en-US" i="1" dirty="0"/>
              <a:t>Timeline icon to view.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127FCBB-7102-7A49-A545-299F08332411}"/>
              </a:ext>
            </a:extLst>
          </p:cNvPr>
          <p:cNvCxnSpPr>
            <a:cxnSpLocks/>
          </p:cNvCxnSpPr>
          <p:nvPr/>
        </p:nvCxnSpPr>
        <p:spPr>
          <a:xfrm>
            <a:off x="1530165" y="2863968"/>
            <a:ext cx="74295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738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94650-B200-D347-9367-F1E5CD417B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480" y="100554"/>
            <a:ext cx="10515600" cy="1325563"/>
          </a:xfrm>
        </p:spPr>
        <p:txBody>
          <a:bodyPr/>
          <a:lstStyle/>
          <a:p>
            <a:r>
              <a:rPr lang="en-US" dirty="0"/>
              <a:t>Analyzed Data Tab</a:t>
            </a:r>
          </a:p>
        </p:txBody>
      </p:sp>
      <p:pic>
        <p:nvPicPr>
          <p:cNvPr id="5" name="Content Placeholder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B2BC0575-5DA3-4C40-AF8C-110BEBB45D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0558" y="1964645"/>
            <a:ext cx="4509032" cy="3881437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6AA877D-3C22-6846-B5B6-4C755243361F}"/>
              </a:ext>
            </a:extLst>
          </p:cNvPr>
          <p:cNvSpPr txBox="1"/>
          <p:nvPr/>
        </p:nvSpPr>
        <p:spPr>
          <a:xfrm>
            <a:off x="182880" y="2761098"/>
            <a:ext cx="499335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Breakdown of data categories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Click on the </a:t>
            </a:r>
            <a:r>
              <a:rPr lang="en-US" i="1" dirty="0"/>
              <a:t>Analyzed Data </a:t>
            </a:r>
            <a:r>
              <a:rPr lang="en-US" dirty="0"/>
              <a:t>to view all categories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C7A70F2D-0F26-A948-90A4-AF066F056B67}"/>
              </a:ext>
            </a:extLst>
          </p:cNvPr>
          <p:cNvCxnSpPr>
            <a:cxnSpLocks/>
          </p:cNvCxnSpPr>
          <p:nvPr/>
        </p:nvCxnSpPr>
        <p:spPr>
          <a:xfrm>
            <a:off x="5176235" y="2761098"/>
            <a:ext cx="72009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70668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4204C-6426-7D43-AE4D-02010D80B5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Applications – List of Application Usage logs and Installed Applications</a:t>
            </a:r>
          </a:p>
        </p:txBody>
      </p:sp>
      <p:pic>
        <p:nvPicPr>
          <p:cNvPr id="5" name="Content Placeholder 4" descr="Graphical user interface, application, Teams&#10;&#10;Description automatically generated">
            <a:extLst>
              <a:ext uri="{FF2B5EF4-FFF2-40B4-BE49-F238E27FC236}">
                <a16:creationId xmlns:a16="http://schemas.microsoft.com/office/drawing/2014/main" id="{AA1645CF-8F3E-2148-A5A2-7303F3633F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187" y="2160588"/>
            <a:ext cx="7103663" cy="3881437"/>
          </a:xfr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FF6711C2-2476-F64A-9218-DFD262789EDC}"/>
              </a:ext>
            </a:extLst>
          </p:cNvPr>
          <p:cNvCxnSpPr>
            <a:cxnSpLocks/>
          </p:cNvCxnSpPr>
          <p:nvPr/>
        </p:nvCxnSpPr>
        <p:spPr>
          <a:xfrm flipH="1">
            <a:off x="4457700" y="3113922"/>
            <a:ext cx="640080" cy="31507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88433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AC05D3-903A-E743-B3B3-34120A5EC8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Calendar – List of all calendar entries</a:t>
            </a:r>
          </a:p>
        </p:txBody>
      </p:sp>
      <p:pic>
        <p:nvPicPr>
          <p:cNvPr id="5" name="Content Placeholder 4" descr="Graphical user interface, application, table, Excel&#10;&#10;Description automatically generated">
            <a:extLst>
              <a:ext uri="{FF2B5EF4-FFF2-40B4-BE49-F238E27FC236}">
                <a16:creationId xmlns:a16="http://schemas.microsoft.com/office/drawing/2014/main" id="{E434B124-30BC-CE43-A232-BA6F500674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17370"/>
            <a:ext cx="12029231" cy="5040630"/>
          </a:xfr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D15DD48-C872-0A4D-860C-283D7A1CEDBB}"/>
              </a:ext>
            </a:extLst>
          </p:cNvPr>
          <p:cNvCxnSpPr>
            <a:cxnSpLocks/>
          </p:cNvCxnSpPr>
          <p:nvPr/>
        </p:nvCxnSpPr>
        <p:spPr>
          <a:xfrm flipH="1">
            <a:off x="1440180" y="3538338"/>
            <a:ext cx="72009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44767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69B49A-EFB2-6A4E-9ADC-B45881D2F8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50" y="365125"/>
            <a:ext cx="11068050" cy="1325563"/>
          </a:xfrm>
        </p:spPr>
        <p:txBody>
          <a:bodyPr/>
          <a:lstStyle/>
          <a:p>
            <a:r>
              <a:rPr lang="en-US" dirty="0"/>
              <a:t>Call log – list of received calls and outgoing calls</a:t>
            </a:r>
          </a:p>
        </p:txBody>
      </p:sp>
      <p:pic>
        <p:nvPicPr>
          <p:cNvPr id="5" name="Content Placeholder 4" descr="A screenshot of a computer&#10;&#10;Description automatically generated">
            <a:extLst>
              <a:ext uri="{FF2B5EF4-FFF2-40B4-BE49-F238E27FC236}">
                <a16:creationId xmlns:a16="http://schemas.microsoft.com/office/drawing/2014/main" id="{7CB5D00D-75B6-AC4C-A1A8-5CDF83B1EB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84" y="2160270"/>
            <a:ext cx="12207984" cy="4697730"/>
          </a:xfr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7F6EB0B2-2408-F14D-863F-DABFC7DFD9F3}"/>
              </a:ext>
            </a:extLst>
          </p:cNvPr>
          <p:cNvCxnSpPr>
            <a:cxnSpLocks/>
          </p:cNvCxnSpPr>
          <p:nvPr/>
        </p:nvCxnSpPr>
        <p:spPr>
          <a:xfrm flipH="1">
            <a:off x="1394460" y="4338438"/>
            <a:ext cx="72009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27967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F8EC59-F506-7742-AAA3-C42C697B2E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50825"/>
            <a:ext cx="12192000" cy="1325563"/>
          </a:xfrm>
        </p:spPr>
        <p:txBody>
          <a:bodyPr/>
          <a:lstStyle/>
          <a:p>
            <a:r>
              <a:rPr lang="en-US" dirty="0"/>
              <a:t>Contacts – List of all contacts (includes 3</a:t>
            </a:r>
            <a:r>
              <a:rPr lang="en-US" baseline="30000" dirty="0"/>
              <a:t>rd</a:t>
            </a:r>
            <a:r>
              <a:rPr lang="en-US" dirty="0"/>
              <a:t> party applications)</a:t>
            </a:r>
          </a:p>
        </p:txBody>
      </p:sp>
      <p:pic>
        <p:nvPicPr>
          <p:cNvPr id="5" name="Content Placeholder 4" descr="Graphical user interface, application, table&#10;&#10;Description automatically generated">
            <a:extLst>
              <a:ext uri="{FF2B5EF4-FFF2-40B4-BE49-F238E27FC236}">
                <a16:creationId xmlns:a16="http://schemas.microsoft.com/office/drawing/2014/main" id="{3B372F80-9D0A-954F-A745-8724DA7BA0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63" y="2390678"/>
            <a:ext cx="8596312" cy="3421256"/>
          </a:xfr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8DAB2D14-D115-D041-951F-8EF57C1C8CD5}"/>
              </a:ext>
            </a:extLst>
          </p:cNvPr>
          <p:cNvCxnSpPr>
            <a:cxnSpLocks/>
          </p:cNvCxnSpPr>
          <p:nvPr/>
        </p:nvCxnSpPr>
        <p:spPr>
          <a:xfrm flipH="1">
            <a:off x="1497330" y="4212708"/>
            <a:ext cx="72009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47207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96FD55-4BAA-F14C-9DE9-339BC3783F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59" y="365125"/>
            <a:ext cx="12169241" cy="1325563"/>
          </a:xfrm>
        </p:spPr>
        <p:txBody>
          <a:bodyPr/>
          <a:lstStyle/>
          <a:p>
            <a:r>
              <a:rPr lang="en-US" dirty="0"/>
              <a:t>Device tab – List of all devices connected via Bluetooth &amp; </a:t>
            </a:r>
            <a:r>
              <a:rPr lang="en-US" dirty="0" err="1"/>
              <a:t>WiFi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30C006E-7C9B-2848-BC72-CFA452F8DA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63" y="2720524"/>
            <a:ext cx="8596312" cy="2761565"/>
          </a:xfr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251C85EA-7744-3647-8127-23376786BCF3}"/>
              </a:ext>
            </a:extLst>
          </p:cNvPr>
          <p:cNvCxnSpPr>
            <a:cxnSpLocks/>
          </p:cNvCxnSpPr>
          <p:nvPr/>
        </p:nvCxnSpPr>
        <p:spPr>
          <a:xfrm flipH="1">
            <a:off x="1943100" y="5344278"/>
            <a:ext cx="72009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20715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1FF902-03F7-E148-A05E-136104270F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0"/>
            <a:ext cx="12192000" cy="1325563"/>
          </a:xfrm>
        </p:spPr>
        <p:txBody>
          <a:bodyPr/>
          <a:lstStyle/>
          <a:p>
            <a:r>
              <a:rPr lang="en-US" dirty="0"/>
              <a:t>Device locations – List of all BSSID locations</a:t>
            </a:r>
          </a:p>
        </p:txBody>
      </p:sp>
      <p:pic>
        <p:nvPicPr>
          <p:cNvPr id="5" name="Content Placeholder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2889CB7-A2E8-B54D-9391-C4490F980C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92" y="2160588"/>
            <a:ext cx="8313653" cy="3881437"/>
          </a:xfr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41A521E7-CA13-6049-8810-CBC3631A22F3}"/>
              </a:ext>
            </a:extLst>
          </p:cNvPr>
          <p:cNvCxnSpPr>
            <a:cxnSpLocks/>
          </p:cNvCxnSpPr>
          <p:nvPr/>
        </p:nvCxnSpPr>
        <p:spPr>
          <a:xfrm flipH="1">
            <a:off x="2274570" y="4167321"/>
            <a:ext cx="72009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12530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88C9B83F-64CD-41C1-925F-A08801FFD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E1655065-0BD7-4422-BEC0-4401E99809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4DDD90AC-ABEC-4A76-9C9C-AD0A5F8FC7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23">
              <a:extLst>
                <a:ext uri="{FF2B5EF4-FFF2-40B4-BE49-F238E27FC236}">
                  <a16:creationId xmlns:a16="http://schemas.microsoft.com/office/drawing/2014/main" id="{21A8AFEF-EC50-4C0B-9C64-814B76C820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Rectangle 25">
              <a:extLst>
                <a:ext uri="{FF2B5EF4-FFF2-40B4-BE49-F238E27FC236}">
                  <a16:creationId xmlns:a16="http://schemas.microsoft.com/office/drawing/2014/main" id="{CAFAA800-E117-4357-84E4-56B63EA03E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8DDFC9F4-3B45-402D-8AD7-60B3F08ED7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7">
              <a:extLst>
                <a:ext uri="{FF2B5EF4-FFF2-40B4-BE49-F238E27FC236}">
                  <a16:creationId xmlns:a16="http://schemas.microsoft.com/office/drawing/2014/main" id="{F26A0854-FBE4-4587-B349-06BE192BD7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8">
              <a:extLst>
                <a:ext uri="{FF2B5EF4-FFF2-40B4-BE49-F238E27FC236}">
                  <a16:creationId xmlns:a16="http://schemas.microsoft.com/office/drawing/2014/main" id="{54A9C4C6-FF7D-470E-BFCA-CE4F60A1F0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9">
              <a:extLst>
                <a:ext uri="{FF2B5EF4-FFF2-40B4-BE49-F238E27FC236}">
                  <a16:creationId xmlns:a16="http://schemas.microsoft.com/office/drawing/2014/main" id="{B1721EA8-4871-45D4-B78F-AE805A3004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E5763971-E3A3-45C6-9BA8-2E032C7A55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32752E94-0E01-4AF5-A43A-F2FAD8737C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6" name="Picture 5" descr="Vaccine storage and manufacturing">
            <a:extLst>
              <a:ext uri="{FF2B5EF4-FFF2-40B4-BE49-F238E27FC236}">
                <a16:creationId xmlns:a16="http://schemas.microsoft.com/office/drawing/2014/main" id="{F9C770F1-FD3B-8004-B749-358B6685470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501" r="2391" b="-2"/>
          <a:stretch/>
        </p:blipFill>
        <p:spPr>
          <a:xfrm>
            <a:off x="4269854" y="-1"/>
            <a:ext cx="7922146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8F4C9080-0EAF-46F8-9849-8E00B72565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867" y="1678666"/>
            <a:ext cx="4088190" cy="236909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>
              <a:lnSpc>
                <a:spcPct val="90000"/>
              </a:lnSpc>
            </a:pPr>
            <a:r>
              <a:rPr lang="en-US" sz="4100"/>
              <a:t>What is Cellebrite Physical Analyzer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57C1A16-B8AB-4D99-A195-A38F556A6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8A9B20B-D1DD-4573-B5EC-5580295192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Rectangle 23">
            <a:extLst>
              <a:ext uri="{FF2B5EF4-FFF2-40B4-BE49-F238E27FC236}">
                <a16:creationId xmlns:a16="http://schemas.microsoft.com/office/drawing/2014/main" id="{66D61E08-70C3-48D8-BEA0-787111DC30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8" name="Rectangle 25">
            <a:extLst>
              <a:ext uri="{FF2B5EF4-FFF2-40B4-BE49-F238E27FC236}">
                <a16:creationId xmlns:a16="http://schemas.microsoft.com/office/drawing/2014/main" id="{FC55298F-0AE5-478E-AD2B-03C2614C58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0" name="Isosceles Triangle 24">
            <a:extLst>
              <a:ext uri="{FF2B5EF4-FFF2-40B4-BE49-F238E27FC236}">
                <a16:creationId xmlns:a16="http://schemas.microsoft.com/office/drawing/2014/main" id="{C180E4EA-0B63-4779-A895-7E90E71088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2" name="Rectangle 27">
            <a:extLst>
              <a:ext uri="{FF2B5EF4-FFF2-40B4-BE49-F238E27FC236}">
                <a16:creationId xmlns:a16="http://schemas.microsoft.com/office/drawing/2014/main" id="{CEE01D9D-3DE8-4EED-B0D3-8F3C79CC76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4" name="Rectangle 28">
            <a:extLst>
              <a:ext uri="{FF2B5EF4-FFF2-40B4-BE49-F238E27FC236}">
                <a16:creationId xmlns:a16="http://schemas.microsoft.com/office/drawing/2014/main" id="{89AF5CE9-607F-43F4-8983-DCD6DA4051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6" name="Rectangle 29">
            <a:extLst>
              <a:ext uri="{FF2B5EF4-FFF2-40B4-BE49-F238E27FC236}">
                <a16:creationId xmlns:a16="http://schemas.microsoft.com/office/drawing/2014/main" id="{6EEA2DBD-9E1E-4521-8C01-F32AD18A8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Isosceles Triangle 29">
            <a:extLst>
              <a:ext uri="{FF2B5EF4-FFF2-40B4-BE49-F238E27FC236}">
                <a16:creationId xmlns:a16="http://schemas.microsoft.com/office/drawing/2014/main" id="{15BBD2C1-BA9B-46A9-A27A-33498B1692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2103856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B8EEED-4A8A-C241-BE25-A665F29C2A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07350"/>
            <a:ext cx="12192000" cy="1325563"/>
          </a:xfrm>
        </p:spPr>
        <p:txBody>
          <a:bodyPr/>
          <a:lstStyle/>
          <a:p>
            <a:r>
              <a:rPr lang="en-US" dirty="0"/>
              <a:t>Media – Audio, Photos, &amp; Videos across entire device</a:t>
            </a:r>
          </a:p>
        </p:txBody>
      </p:sp>
      <p:pic>
        <p:nvPicPr>
          <p:cNvPr id="5" name="Content Placeholder 4" descr="Graphical user interface, application, PowerPoint&#10;&#10;Description automatically generated">
            <a:extLst>
              <a:ext uri="{FF2B5EF4-FFF2-40B4-BE49-F238E27FC236}">
                <a16:creationId xmlns:a16="http://schemas.microsoft.com/office/drawing/2014/main" id="{A3E99AC8-292B-474B-A9F2-A56EEDF4B7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22" y="2243320"/>
            <a:ext cx="12213522" cy="4614680"/>
          </a:xfr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F0D56C82-DE4C-AB4B-9ECC-99A1521F79FD}"/>
              </a:ext>
            </a:extLst>
          </p:cNvPr>
          <p:cNvCxnSpPr>
            <a:cxnSpLocks/>
          </p:cNvCxnSpPr>
          <p:nvPr/>
        </p:nvCxnSpPr>
        <p:spPr>
          <a:xfrm flipH="1">
            <a:off x="1394460" y="5081388"/>
            <a:ext cx="72009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440652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34E301-C635-0D44-8074-C440098FC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0805"/>
            <a:ext cx="10515600" cy="1325563"/>
          </a:xfrm>
        </p:spPr>
        <p:txBody>
          <a:bodyPr/>
          <a:lstStyle/>
          <a:p>
            <a:r>
              <a:rPr lang="en-US" dirty="0"/>
              <a:t>Memos – List of notes on device</a:t>
            </a:r>
          </a:p>
        </p:txBody>
      </p:sp>
      <p:pic>
        <p:nvPicPr>
          <p:cNvPr id="5" name="Content Placeholder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FB7D64A7-3CA4-4F43-8554-7BDAB41792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63" y="2228922"/>
            <a:ext cx="8596312" cy="3744768"/>
          </a:xfr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A5E36CCF-6932-DB41-A06F-26BB77AC1B13}"/>
              </a:ext>
            </a:extLst>
          </p:cNvPr>
          <p:cNvCxnSpPr>
            <a:cxnSpLocks/>
          </p:cNvCxnSpPr>
          <p:nvPr/>
        </p:nvCxnSpPr>
        <p:spPr>
          <a:xfrm flipH="1">
            <a:off x="1371600" y="4624188"/>
            <a:ext cx="72009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73763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4FE51-2CC9-2142-BC38-0084C4D352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193675"/>
            <a:ext cx="11353800" cy="1325563"/>
          </a:xfrm>
        </p:spPr>
        <p:txBody>
          <a:bodyPr/>
          <a:lstStyle/>
          <a:p>
            <a:r>
              <a:rPr lang="en-US" dirty="0"/>
              <a:t>Messages – List of all Messages on device (Includes 3</a:t>
            </a:r>
            <a:r>
              <a:rPr lang="en-US" baseline="30000" dirty="0"/>
              <a:t>rd</a:t>
            </a:r>
            <a:r>
              <a:rPr lang="en-US" dirty="0"/>
              <a:t> Party Applications)</a:t>
            </a:r>
          </a:p>
        </p:txBody>
      </p:sp>
      <p:pic>
        <p:nvPicPr>
          <p:cNvPr id="5" name="Content Placeholder 4" descr="Graphical user interface, application, table&#10;&#10;Description automatically generated">
            <a:extLst>
              <a:ext uri="{FF2B5EF4-FFF2-40B4-BE49-F238E27FC236}">
                <a16:creationId xmlns:a16="http://schemas.microsoft.com/office/drawing/2014/main" id="{038C97FB-41C8-924D-9390-0896CD9D6B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408" y="2160588"/>
            <a:ext cx="8555222" cy="3881437"/>
          </a:xfr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483677B-0F20-2E43-BBA5-01E3D89E257A}"/>
              </a:ext>
            </a:extLst>
          </p:cNvPr>
          <p:cNvCxnSpPr>
            <a:cxnSpLocks/>
          </p:cNvCxnSpPr>
          <p:nvPr/>
        </p:nvCxnSpPr>
        <p:spPr>
          <a:xfrm flipH="1">
            <a:off x="1760220" y="4749918"/>
            <a:ext cx="72009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155785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76B2D2-09C5-F541-9436-61C39646B5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10" y="21124"/>
            <a:ext cx="11250930" cy="1325563"/>
          </a:xfrm>
        </p:spPr>
        <p:txBody>
          <a:bodyPr/>
          <a:lstStyle/>
          <a:p>
            <a:r>
              <a:rPr lang="en-US" dirty="0"/>
              <a:t>Search &amp; Web – List of Searches and Web History</a:t>
            </a:r>
          </a:p>
        </p:txBody>
      </p:sp>
      <p:pic>
        <p:nvPicPr>
          <p:cNvPr id="5" name="Content Placeholder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73DEA9B1-0C2F-8B41-B239-5E8F9AB5A3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890" y="2160588"/>
            <a:ext cx="8584257" cy="3881437"/>
          </a:xfr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98F4FB6-D0CE-0B48-B434-75BBE5FB230A}"/>
              </a:ext>
            </a:extLst>
          </p:cNvPr>
          <p:cNvCxnSpPr>
            <a:cxnSpLocks/>
          </p:cNvCxnSpPr>
          <p:nvPr/>
        </p:nvCxnSpPr>
        <p:spPr>
          <a:xfrm flipH="1">
            <a:off x="1680210" y="5069958"/>
            <a:ext cx="72009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529009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AEA227-8106-F24D-A92B-3202BD4AFE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93675"/>
            <a:ext cx="12192000" cy="1325563"/>
          </a:xfrm>
        </p:spPr>
        <p:txBody>
          <a:bodyPr/>
          <a:lstStyle/>
          <a:p>
            <a:r>
              <a:rPr lang="en-US" dirty="0"/>
              <a:t>File Systems – View Databases with Built in SQL viewer</a:t>
            </a:r>
          </a:p>
        </p:txBody>
      </p:sp>
      <p:pic>
        <p:nvPicPr>
          <p:cNvPr id="5" name="Content Placeholder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82D19431-A0D9-C64A-A1DA-89E2CECF91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5950" y="1014193"/>
            <a:ext cx="6786050" cy="5843807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96FEFF2-3105-6E4B-B7D4-E1D313572D4D}"/>
              </a:ext>
            </a:extLst>
          </p:cNvPr>
          <p:cNvSpPr txBox="1"/>
          <p:nvPr/>
        </p:nvSpPr>
        <p:spPr>
          <a:xfrm>
            <a:off x="245745" y="3696949"/>
            <a:ext cx="49144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Also, browse through the captured file system.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Since this is an iTunes backup, the file system is limited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8530F138-80AE-1F43-B657-596CF1DAF7BA}"/>
              </a:ext>
            </a:extLst>
          </p:cNvPr>
          <p:cNvCxnSpPr>
            <a:cxnSpLocks/>
          </p:cNvCxnSpPr>
          <p:nvPr/>
        </p:nvCxnSpPr>
        <p:spPr>
          <a:xfrm flipH="1">
            <a:off x="6755130" y="2863968"/>
            <a:ext cx="72009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DD54850-E4EF-6845-8070-87407D1DDC90}"/>
              </a:ext>
            </a:extLst>
          </p:cNvPr>
          <p:cNvCxnSpPr>
            <a:cxnSpLocks/>
          </p:cNvCxnSpPr>
          <p:nvPr/>
        </p:nvCxnSpPr>
        <p:spPr>
          <a:xfrm>
            <a:off x="4983480" y="3936096"/>
            <a:ext cx="902970" cy="87097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042901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28460BD8-AE3F-4AC9-9D0B-717052AA5D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54420CFE-F482-466E-9E1E-C78513C0B8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5331032B-BD21-4BDA-920C-12E3580525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23">
              <a:extLst>
                <a:ext uri="{FF2B5EF4-FFF2-40B4-BE49-F238E27FC236}">
                  <a16:creationId xmlns:a16="http://schemas.microsoft.com/office/drawing/2014/main" id="{E7514DA3-59E7-409E-8A3B-AD097F6E56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25">
              <a:extLst>
                <a:ext uri="{FF2B5EF4-FFF2-40B4-BE49-F238E27FC236}">
                  <a16:creationId xmlns:a16="http://schemas.microsoft.com/office/drawing/2014/main" id="{57B9A2A6-3BE4-4599-9364-F71C5BFD61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4FD744C6-4ED8-4BC9-BF68-6BDF701C5D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7">
              <a:extLst>
                <a:ext uri="{FF2B5EF4-FFF2-40B4-BE49-F238E27FC236}">
                  <a16:creationId xmlns:a16="http://schemas.microsoft.com/office/drawing/2014/main" id="{092C5BAD-C911-4F8F-A1C5-470268BE66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8">
              <a:extLst>
                <a:ext uri="{FF2B5EF4-FFF2-40B4-BE49-F238E27FC236}">
                  <a16:creationId xmlns:a16="http://schemas.microsoft.com/office/drawing/2014/main" id="{B133D0C8-4EC4-424F-8E70-0482D5B1B6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9">
              <a:extLst>
                <a:ext uri="{FF2B5EF4-FFF2-40B4-BE49-F238E27FC236}">
                  <a16:creationId xmlns:a16="http://schemas.microsoft.com/office/drawing/2014/main" id="{7B1532A0-F4B3-4DE8-B18F-740CAAD25A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8EFDD162-BBBA-4062-8BBF-53DBA10913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DCFC9E65-3E19-4483-B952-25D29683CA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2783C067-F8BF-4755-B516-8A0CD74CF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664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Isosceles Triangle 22">
            <a:extLst>
              <a:ext uri="{FF2B5EF4-FFF2-40B4-BE49-F238E27FC236}">
                <a16:creationId xmlns:a16="http://schemas.microsoft.com/office/drawing/2014/main" id="{2ED796EC-E7FF-46DB-B912-FB08BF12AA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5" name="Isosceles Triangle 24">
            <a:extLst>
              <a:ext uri="{FF2B5EF4-FFF2-40B4-BE49-F238E27FC236}">
                <a16:creationId xmlns:a16="http://schemas.microsoft.com/office/drawing/2014/main" id="{549A2DAB-B431-487D-95AD-BB0FECB49E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38534" y="3818467"/>
            <a:ext cx="4450292" cy="3039533"/>
          </a:xfrm>
          <a:prstGeom prst="triangle">
            <a:avLst>
              <a:gd name="adj" fmla="val 100000"/>
            </a:avLst>
          </a:prstGeom>
          <a:solidFill>
            <a:schemeClr val="accent1">
              <a:alpha val="8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7" name="Rectangle 27">
            <a:extLst>
              <a:ext uri="{FF2B5EF4-FFF2-40B4-BE49-F238E27FC236}">
                <a16:creationId xmlns:a16="http://schemas.microsoft.com/office/drawing/2014/main" id="{0819F787-32B4-46A8-BC57-C6571BCEE2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25641" y="0"/>
            <a:ext cx="1766359" cy="6858000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C5ECDEE1-7093-418F-9CF5-24EEB115C1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134600" y="0"/>
            <a:ext cx="1727200" cy="6858000"/>
          </a:xfrm>
          <a:prstGeom prst="line">
            <a:avLst/>
          </a:prstGeom>
          <a:ln w="15875" cap="sq">
            <a:solidFill>
              <a:schemeClr val="accent2"/>
            </a:solidFill>
            <a:bevel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045062AF-EB11-4651-BC4A-4DA21768DE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itle 3">
            <a:extLst>
              <a:ext uri="{FF2B5EF4-FFF2-40B4-BE49-F238E27FC236}">
                <a16:creationId xmlns:a16="http://schemas.microsoft.com/office/drawing/2014/main" id="{8F4C9080-0EAF-46F8-9849-8E00B72565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7067" y="1397000"/>
            <a:ext cx="7766936" cy="265383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5400"/>
              <a:t>Creating reports with Cellebrite Physical Analyzer</a:t>
            </a:r>
          </a:p>
        </p:txBody>
      </p:sp>
    </p:spTree>
    <p:extLst>
      <p:ext uri="{BB962C8B-B14F-4D97-AF65-F5344CB8AC3E}">
        <p14:creationId xmlns:p14="http://schemas.microsoft.com/office/powerpoint/2010/main" val="183954677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A589F5-336F-7445-875B-044D6B35AE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dirty="0"/>
              <a:t>Select </a:t>
            </a:r>
            <a:r>
              <a:rPr lang="en-US" i="1" dirty="0"/>
              <a:t>Generate Report</a:t>
            </a:r>
            <a:r>
              <a:rPr lang="en-US" dirty="0"/>
              <a:t> button in upper right</a:t>
            </a:r>
          </a:p>
        </p:txBody>
      </p:sp>
      <p:pic>
        <p:nvPicPr>
          <p:cNvPr id="5" name="Content Placeholder 4" descr="Graphical user interface&#10;&#10;Description automatically generated">
            <a:extLst>
              <a:ext uri="{FF2B5EF4-FFF2-40B4-BE49-F238E27FC236}">
                <a16:creationId xmlns:a16="http://schemas.microsoft.com/office/drawing/2014/main" id="{1384D3BB-0E4A-4144-BD9B-270B2B37AE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717" y="2160588"/>
            <a:ext cx="8038604" cy="3881437"/>
          </a:xfr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996A1A6E-CBEB-A44F-BF0C-B5ECB57FEE57}"/>
              </a:ext>
            </a:extLst>
          </p:cNvPr>
          <p:cNvCxnSpPr>
            <a:cxnSpLocks/>
          </p:cNvCxnSpPr>
          <p:nvPr/>
        </p:nvCxnSpPr>
        <p:spPr>
          <a:xfrm>
            <a:off x="11098530" y="1690688"/>
            <a:ext cx="0" cy="46366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622633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FDD752-52CB-AF45-B20F-78D18DF790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dirty="0"/>
              <a:t>Report Creation Wizard</a:t>
            </a:r>
          </a:p>
        </p:txBody>
      </p:sp>
      <p:pic>
        <p:nvPicPr>
          <p:cNvPr id="7" name="Picture 6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392B1770-C7C6-8A47-AF64-E5C3D58DB6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700" y="990600"/>
            <a:ext cx="8115300" cy="58674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C8B70E7-4879-E045-B7B9-7967E40316F4}"/>
              </a:ext>
            </a:extLst>
          </p:cNvPr>
          <p:cNvSpPr txBox="1"/>
          <p:nvPr/>
        </p:nvSpPr>
        <p:spPr>
          <a:xfrm>
            <a:off x="140274" y="1600854"/>
            <a:ext cx="33607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Set the File name of the report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55C3B05-5BF1-6C43-BD5B-90DA590E819F}"/>
              </a:ext>
            </a:extLst>
          </p:cNvPr>
          <p:cNvSpPr txBox="1"/>
          <p:nvPr/>
        </p:nvSpPr>
        <p:spPr>
          <a:xfrm>
            <a:off x="140274" y="2576155"/>
            <a:ext cx="25591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Select location to save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10D2EFF-153B-FA46-AB5A-26DFB97C5CF2}"/>
              </a:ext>
            </a:extLst>
          </p:cNvPr>
          <p:cNvSpPr txBox="1"/>
          <p:nvPr/>
        </p:nvSpPr>
        <p:spPr>
          <a:xfrm>
            <a:off x="140274" y="3513377"/>
            <a:ext cx="19956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Select Format(s)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6626732D-3B70-804C-9261-56745935418F}"/>
              </a:ext>
            </a:extLst>
          </p:cNvPr>
          <p:cNvCxnSpPr>
            <a:cxnSpLocks/>
            <a:stCxn id="12" idx="3"/>
          </p:cNvCxnSpPr>
          <p:nvPr/>
        </p:nvCxnSpPr>
        <p:spPr>
          <a:xfrm flipV="1">
            <a:off x="2135885" y="3551456"/>
            <a:ext cx="5133595" cy="14658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FB319A0-23C1-C544-86A5-8BCD20A8D385}"/>
              </a:ext>
            </a:extLst>
          </p:cNvPr>
          <p:cNvCxnSpPr>
            <a:cxnSpLocks/>
            <a:stCxn id="11" idx="3"/>
          </p:cNvCxnSpPr>
          <p:nvPr/>
        </p:nvCxnSpPr>
        <p:spPr>
          <a:xfrm flipV="1">
            <a:off x="2699436" y="2050614"/>
            <a:ext cx="3396564" cy="71020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FA031FEA-E6F8-0448-A51C-ED5EC73EB969}"/>
              </a:ext>
            </a:extLst>
          </p:cNvPr>
          <p:cNvCxnSpPr>
            <a:cxnSpLocks/>
            <a:stCxn id="10" idx="3"/>
          </p:cNvCxnSpPr>
          <p:nvPr/>
        </p:nvCxnSpPr>
        <p:spPr>
          <a:xfrm>
            <a:off x="3501066" y="1785520"/>
            <a:ext cx="2507304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049381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820979-B577-374F-96FE-0C06389321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1250930" cy="1325563"/>
          </a:xfrm>
        </p:spPr>
        <p:txBody>
          <a:bodyPr/>
          <a:lstStyle/>
          <a:p>
            <a:r>
              <a:rPr lang="en-US" dirty="0"/>
              <a:t>Once all mandatory fields are filled select </a:t>
            </a:r>
            <a:r>
              <a:rPr lang="en-US" i="1" dirty="0"/>
              <a:t>Next</a:t>
            </a:r>
            <a:endParaRPr lang="en-US" dirty="0"/>
          </a:p>
        </p:txBody>
      </p:sp>
      <p:pic>
        <p:nvPicPr>
          <p:cNvPr id="5" name="Content Placeholder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6FA77DEE-6654-2947-9154-BB3B1BB64B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6275" y="2160588"/>
            <a:ext cx="5359487" cy="3881437"/>
          </a:xfr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A22BA6D6-24AF-B345-B2D3-BF7B35F7B005}"/>
              </a:ext>
            </a:extLst>
          </p:cNvPr>
          <p:cNvCxnSpPr>
            <a:cxnSpLocks/>
          </p:cNvCxnSpPr>
          <p:nvPr/>
        </p:nvCxnSpPr>
        <p:spPr>
          <a:xfrm>
            <a:off x="9204960" y="6092190"/>
            <a:ext cx="659130" cy="38365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905939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252ED33D-829D-4D4C-B744-58D1040821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3948" y="365125"/>
            <a:ext cx="8498052" cy="650101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8B182D9-AC88-2741-9585-C045DE951D48}"/>
              </a:ext>
            </a:extLst>
          </p:cNvPr>
          <p:cNvSpPr txBox="1"/>
          <p:nvPr/>
        </p:nvSpPr>
        <p:spPr>
          <a:xfrm>
            <a:off x="114300" y="1997839"/>
            <a:ext cx="32004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Select data types to be included in reports (This is the default reporting by Cellebrite)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Select </a:t>
            </a:r>
            <a:r>
              <a:rPr lang="en-US" i="1" dirty="0"/>
              <a:t>Finish</a:t>
            </a:r>
            <a:r>
              <a:rPr lang="en-US" dirty="0"/>
              <a:t> and the reports will begin to generate.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Depending on the amount of data this usually takes hours to days.</a:t>
            </a:r>
          </a:p>
        </p:txBody>
      </p:sp>
    </p:spTree>
    <p:extLst>
      <p:ext uri="{BB962C8B-B14F-4D97-AF65-F5344CB8AC3E}">
        <p14:creationId xmlns:p14="http://schemas.microsoft.com/office/powerpoint/2010/main" val="42637119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609316A9-990D-4EC3-A671-70EE5C1493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9B0C6109-9159-49CA-AD7A-F9035539DB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686F14F5-308C-4EB6-87AB-05DE9501B1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Rectangle 23">
              <a:extLst>
                <a:ext uri="{FF2B5EF4-FFF2-40B4-BE49-F238E27FC236}">
                  <a16:creationId xmlns:a16="http://schemas.microsoft.com/office/drawing/2014/main" id="{BA032363-A188-47C5-9D59-9B788809DC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5">
              <a:extLst>
                <a:ext uri="{FF2B5EF4-FFF2-40B4-BE49-F238E27FC236}">
                  <a16:creationId xmlns:a16="http://schemas.microsoft.com/office/drawing/2014/main" id="{2C4077DF-6BB9-4069-AD28-6B1664EBB0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1D2B8B50-3419-41ED-9A9F-3CF9EEBBD3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Rectangle 27">
              <a:extLst>
                <a:ext uri="{FF2B5EF4-FFF2-40B4-BE49-F238E27FC236}">
                  <a16:creationId xmlns:a16="http://schemas.microsoft.com/office/drawing/2014/main" id="{5C640498-2E73-4FA2-BEB6-C3596A458C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Rectangle 28">
              <a:extLst>
                <a:ext uri="{FF2B5EF4-FFF2-40B4-BE49-F238E27FC236}">
                  <a16:creationId xmlns:a16="http://schemas.microsoft.com/office/drawing/2014/main" id="{3240EEFC-4112-4C39-A816-C815774F6D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9">
              <a:extLst>
                <a:ext uri="{FF2B5EF4-FFF2-40B4-BE49-F238E27FC236}">
                  <a16:creationId xmlns:a16="http://schemas.microsoft.com/office/drawing/2014/main" id="{ADF362B0-03EA-4800-9FAA-9F128587E4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>
              <a:extLst>
                <a:ext uri="{FF2B5EF4-FFF2-40B4-BE49-F238E27FC236}">
                  <a16:creationId xmlns:a16="http://schemas.microsoft.com/office/drawing/2014/main" id="{0BA84559-2F4C-4795-9246-4C563F942D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>
              <a:extLst>
                <a:ext uri="{FF2B5EF4-FFF2-40B4-BE49-F238E27FC236}">
                  <a16:creationId xmlns:a16="http://schemas.microsoft.com/office/drawing/2014/main" id="{FA77A1AA-CA47-4A91-A0A1-0A8CE31A98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Isosceles Triangle 35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Isosceles Triangle 36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Content Placeholder 8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959F18F3-2986-3840-A177-93B3B21EBA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3530" y="1131994"/>
            <a:ext cx="7846817" cy="4590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99372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88C9B83F-64CD-41C1-925F-A08801FFD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E1655065-0BD7-4422-BEC0-4401E99809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4DDD90AC-ABEC-4A76-9C9C-AD0A5F8FC7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23">
              <a:extLst>
                <a:ext uri="{FF2B5EF4-FFF2-40B4-BE49-F238E27FC236}">
                  <a16:creationId xmlns:a16="http://schemas.microsoft.com/office/drawing/2014/main" id="{21A8AFEF-EC50-4C0B-9C64-814B76C820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Rectangle 25">
              <a:extLst>
                <a:ext uri="{FF2B5EF4-FFF2-40B4-BE49-F238E27FC236}">
                  <a16:creationId xmlns:a16="http://schemas.microsoft.com/office/drawing/2014/main" id="{CAFAA800-E117-4357-84E4-56B63EA03E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8DDFC9F4-3B45-402D-8AD7-60B3F08ED7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7">
              <a:extLst>
                <a:ext uri="{FF2B5EF4-FFF2-40B4-BE49-F238E27FC236}">
                  <a16:creationId xmlns:a16="http://schemas.microsoft.com/office/drawing/2014/main" id="{F26A0854-FBE4-4587-B349-06BE192BD7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8">
              <a:extLst>
                <a:ext uri="{FF2B5EF4-FFF2-40B4-BE49-F238E27FC236}">
                  <a16:creationId xmlns:a16="http://schemas.microsoft.com/office/drawing/2014/main" id="{54A9C4C6-FF7D-470E-BFCA-CE4F60A1F0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9">
              <a:extLst>
                <a:ext uri="{FF2B5EF4-FFF2-40B4-BE49-F238E27FC236}">
                  <a16:creationId xmlns:a16="http://schemas.microsoft.com/office/drawing/2014/main" id="{B1721EA8-4871-45D4-B78F-AE805A3004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E5763971-E3A3-45C6-9BA8-2E032C7A55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32752E94-0E01-4AF5-A43A-F2FAD8737C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6" name="Picture 5" descr="Angled shot of pen on a graph">
            <a:extLst>
              <a:ext uri="{FF2B5EF4-FFF2-40B4-BE49-F238E27FC236}">
                <a16:creationId xmlns:a16="http://schemas.microsoft.com/office/drawing/2014/main" id="{D5DC7F89-9FF6-9448-40AF-986D6DB81B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2891" b="-2"/>
          <a:stretch/>
        </p:blipFill>
        <p:spPr>
          <a:xfrm>
            <a:off x="4269854" y="-1"/>
            <a:ext cx="7922146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8F4C9080-0EAF-46F8-9849-8E00B72565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867" y="1678666"/>
            <a:ext cx="4088190" cy="2369093"/>
          </a:xfrm>
        </p:spPr>
        <p:txBody>
          <a:bodyPr vert="horz" lIns="91440" tIns="45720" rIns="91440" bIns="45720" rtlCol="0" anchor="b">
            <a:normAutofit/>
          </a:bodyPr>
          <a:lstStyle/>
          <a:p>
            <a:pPr lvl="1" algn="r" defTabSz="457200" rtl="0">
              <a:spcBef>
                <a:spcPct val="0"/>
              </a:spcBef>
            </a:pPr>
            <a:r>
              <a:rPr lang="en-US" sz="4800" kern="120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Review Reports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57C1A16-B8AB-4D99-A195-A38F556A6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8A9B20B-D1DD-4573-B5EC-5580295192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Rectangle 23">
            <a:extLst>
              <a:ext uri="{FF2B5EF4-FFF2-40B4-BE49-F238E27FC236}">
                <a16:creationId xmlns:a16="http://schemas.microsoft.com/office/drawing/2014/main" id="{66D61E08-70C3-48D8-BEA0-787111DC30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8" name="Rectangle 25">
            <a:extLst>
              <a:ext uri="{FF2B5EF4-FFF2-40B4-BE49-F238E27FC236}">
                <a16:creationId xmlns:a16="http://schemas.microsoft.com/office/drawing/2014/main" id="{FC55298F-0AE5-478E-AD2B-03C2614C58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0" name="Isosceles Triangle 24">
            <a:extLst>
              <a:ext uri="{FF2B5EF4-FFF2-40B4-BE49-F238E27FC236}">
                <a16:creationId xmlns:a16="http://schemas.microsoft.com/office/drawing/2014/main" id="{C180E4EA-0B63-4779-A895-7E90E71088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2" name="Rectangle 27">
            <a:extLst>
              <a:ext uri="{FF2B5EF4-FFF2-40B4-BE49-F238E27FC236}">
                <a16:creationId xmlns:a16="http://schemas.microsoft.com/office/drawing/2014/main" id="{CEE01D9D-3DE8-4EED-B0D3-8F3C79CC76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4" name="Rectangle 28">
            <a:extLst>
              <a:ext uri="{FF2B5EF4-FFF2-40B4-BE49-F238E27FC236}">
                <a16:creationId xmlns:a16="http://schemas.microsoft.com/office/drawing/2014/main" id="{89AF5CE9-607F-43F4-8983-DCD6DA4051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6" name="Rectangle 29">
            <a:extLst>
              <a:ext uri="{FF2B5EF4-FFF2-40B4-BE49-F238E27FC236}">
                <a16:creationId xmlns:a16="http://schemas.microsoft.com/office/drawing/2014/main" id="{6EEA2DBD-9E1E-4521-8C01-F32AD18A8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Isosceles Triangle 29">
            <a:extLst>
              <a:ext uri="{FF2B5EF4-FFF2-40B4-BE49-F238E27FC236}">
                <a16:creationId xmlns:a16="http://schemas.microsoft.com/office/drawing/2014/main" id="{15BBD2C1-BA9B-46A9-A27A-33498B1692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7142989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CFFFCD-63E2-404F-BB00-D538AF3293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Download the Zipped Report from OneDrive</a:t>
            </a:r>
          </a:p>
        </p:txBody>
      </p:sp>
      <p:pic>
        <p:nvPicPr>
          <p:cNvPr id="5" name="Content Placeholder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5A63D96C-68A2-9741-A132-14E73AC29D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553089"/>
            <a:ext cx="10515600" cy="2313229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C5CC736-A169-8D42-A06D-3DA44C8419B2}"/>
              </a:ext>
            </a:extLst>
          </p:cNvPr>
          <p:cNvSpPr txBox="1"/>
          <p:nvPr/>
        </p:nvSpPr>
        <p:spPr>
          <a:xfrm>
            <a:off x="331470" y="3966210"/>
            <a:ext cx="18253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Extract the Zip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4B4E816-6BC8-4542-93FF-20B6F0792F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123" y="4435434"/>
            <a:ext cx="10099707" cy="1359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19D52A51-7512-894F-890C-D26F37FEBED5}"/>
              </a:ext>
            </a:extLst>
          </p:cNvPr>
          <p:cNvCxnSpPr>
            <a:cxnSpLocks/>
          </p:cNvCxnSpPr>
          <p:nvPr/>
        </p:nvCxnSpPr>
        <p:spPr>
          <a:xfrm flipH="1">
            <a:off x="2850227" y="3277176"/>
            <a:ext cx="661900" cy="30364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280879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CA201F-6A0A-8C44-8C08-37030F9CB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 anchor="t">
            <a:normAutofit/>
          </a:bodyPr>
          <a:lstStyle/>
          <a:p>
            <a:r>
              <a:rPr lang="en-US" dirty="0"/>
              <a:t>Report Package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BB6ECF-EDD1-F343-BB7F-CEF0453251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5220430" cy="3880773"/>
          </a:xfrm>
        </p:spPr>
        <p:txBody>
          <a:bodyPr>
            <a:normAutofit/>
          </a:bodyPr>
          <a:lstStyle/>
          <a:p>
            <a:r>
              <a:rPr lang="en-US" dirty="0"/>
              <a:t>Included in this report package is an Excel, PDF, and UFDR Report. UFDRs are Cellebrite Reader Reports which look and function like Cellebrite PA.</a:t>
            </a:r>
          </a:p>
          <a:p>
            <a:r>
              <a:rPr lang="en-US" dirty="0"/>
              <a:t>The folders are source data. They are hyperlinked to reports, they must remain in the same folders for the Report hyperlinks to work.</a:t>
            </a:r>
          </a:p>
          <a:p>
            <a:r>
              <a:rPr lang="en-US" dirty="0"/>
              <a:t>Launch the </a:t>
            </a:r>
            <a:r>
              <a:rPr lang="en-US" dirty="0" err="1"/>
              <a:t>CellebriteReader</a:t>
            </a:r>
            <a:r>
              <a:rPr lang="en-US" dirty="0"/>
              <a:t> Program to view UFDR.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A6ACC786-A78F-9E41-A7ED-21E33DD2DA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037" b="1"/>
          <a:stretch/>
        </p:blipFill>
        <p:spPr bwMode="auto">
          <a:xfrm>
            <a:off x="6127951" y="2159000"/>
            <a:ext cx="3145536" cy="3882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9A5F1B78-7422-8942-B1A3-D7EF56AAE1FF}"/>
              </a:ext>
            </a:extLst>
          </p:cNvPr>
          <p:cNvCxnSpPr>
            <a:cxnSpLocks/>
          </p:cNvCxnSpPr>
          <p:nvPr/>
        </p:nvCxnSpPr>
        <p:spPr>
          <a:xfrm flipH="1">
            <a:off x="1402080" y="905410"/>
            <a:ext cx="57531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351238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79" name="Rectangle 3078">
            <a:extLst>
              <a:ext uri="{FF2B5EF4-FFF2-40B4-BE49-F238E27FC236}">
                <a16:creationId xmlns:a16="http://schemas.microsoft.com/office/drawing/2014/main" id="{A65AC7D1-EAA9-48F5-B509-60A7F50BF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3081" name="Rectangle 3080">
            <a:extLst>
              <a:ext uri="{FF2B5EF4-FFF2-40B4-BE49-F238E27FC236}">
                <a16:creationId xmlns:a16="http://schemas.microsoft.com/office/drawing/2014/main" id="{D6320AF9-619A-4175-865B-5663E1AEF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83" name="Straight Connector 3082">
            <a:extLst>
              <a:ext uri="{FF2B5EF4-FFF2-40B4-BE49-F238E27FC236}">
                <a16:creationId xmlns:a16="http://schemas.microsoft.com/office/drawing/2014/main" id="{063B6EC6-D752-4EE7-908B-F8F19E8C7F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11313" y="0"/>
            <a:ext cx="1219200" cy="6858000"/>
          </a:xfrm>
          <a:prstGeom prst="line">
            <a:avLst/>
          </a:prstGeom>
          <a:ln w="95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85" name="Straight Connector 3084">
            <a:extLst>
              <a:ext uri="{FF2B5EF4-FFF2-40B4-BE49-F238E27FC236}">
                <a16:creationId xmlns:a16="http://schemas.microsoft.com/office/drawing/2014/main" id="{EFECD4E8-AD3E-4228-82A2-9461958EA9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3290979" y="3681413"/>
            <a:ext cx="4763558" cy="3176587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87" name="Rectangle 23">
            <a:extLst>
              <a:ext uri="{FF2B5EF4-FFF2-40B4-BE49-F238E27FC236}">
                <a16:creationId xmlns:a16="http://schemas.microsoft.com/office/drawing/2014/main" id="{7E018740-5C2B-4A41-AC1A-7E68D1EC1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82568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089" name="Rectangle 25">
            <a:extLst>
              <a:ext uri="{FF2B5EF4-FFF2-40B4-BE49-F238E27FC236}">
                <a16:creationId xmlns:a16="http://schemas.microsoft.com/office/drawing/2014/main" id="{166F75A4-C475-4941-8EE2-B80A06A2C1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534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091" name="Isosceles Triangle 3090">
            <a:extLst>
              <a:ext uri="{FF2B5EF4-FFF2-40B4-BE49-F238E27FC236}">
                <a16:creationId xmlns:a16="http://schemas.microsoft.com/office/drawing/2014/main" id="{A032553A-72E8-4B0D-8405-FF9771C9AF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33425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093" name="Rectangle 27">
            <a:extLst>
              <a:ext uri="{FF2B5EF4-FFF2-40B4-BE49-F238E27FC236}">
                <a16:creationId xmlns:a16="http://schemas.microsoft.com/office/drawing/2014/main" id="{765800AC-C3B9-498E-87BC-29FAE4C76B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5592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095" name="Isosceles Triangle 3094">
            <a:extLst>
              <a:ext uri="{FF2B5EF4-FFF2-40B4-BE49-F238E27FC236}">
                <a16:creationId xmlns:a16="http://schemas.microsoft.com/office/drawing/2014/main" id="{1F9D6ACB-2FF4-49F9-978A-E0D5327FC6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72758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097" name="Freeform: Shape 3096">
            <a:extLst>
              <a:ext uri="{FF2B5EF4-FFF2-40B4-BE49-F238E27FC236}">
                <a16:creationId xmlns:a16="http://schemas.microsoft.com/office/drawing/2014/main" id="{A5EC319D-0FEA-4B95-A3EA-01E35672C9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97631" y="-8467"/>
            <a:ext cx="5994369" cy="6866467"/>
          </a:xfrm>
          <a:custGeom>
            <a:avLst/>
            <a:gdLst>
              <a:gd name="connsiteX0" fmla="*/ 0 w 5994369"/>
              <a:gd name="connsiteY0" fmla="*/ 0 h 6866467"/>
              <a:gd name="connsiteX1" fmla="*/ 1249825 w 5994369"/>
              <a:gd name="connsiteY1" fmla="*/ 0 h 6866467"/>
              <a:gd name="connsiteX2" fmla="*/ 1249825 w 5994369"/>
              <a:gd name="connsiteY2" fmla="*/ 8467 h 6866467"/>
              <a:gd name="connsiteX3" fmla="*/ 5994369 w 5994369"/>
              <a:gd name="connsiteY3" fmla="*/ 8467 h 6866467"/>
              <a:gd name="connsiteX4" fmla="*/ 5994369 w 5994369"/>
              <a:gd name="connsiteY4" fmla="*/ 6866467 h 6866467"/>
              <a:gd name="connsiteX5" fmla="*/ 1249825 w 5994369"/>
              <a:gd name="connsiteY5" fmla="*/ 6866467 h 6866467"/>
              <a:gd name="connsiteX6" fmla="*/ 1109382 w 5994369"/>
              <a:gd name="connsiteY6" fmla="*/ 6866467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94369" h="6866467">
                <a:moveTo>
                  <a:pt x="0" y="0"/>
                </a:moveTo>
                <a:lnTo>
                  <a:pt x="1249825" y="0"/>
                </a:lnTo>
                <a:lnTo>
                  <a:pt x="1249825" y="8467"/>
                </a:lnTo>
                <a:lnTo>
                  <a:pt x="5994369" y="8467"/>
                </a:lnTo>
                <a:lnTo>
                  <a:pt x="5994369" y="6866467"/>
                </a:lnTo>
                <a:lnTo>
                  <a:pt x="1249825" y="6866467"/>
                </a:lnTo>
                <a:lnTo>
                  <a:pt x="1109382" y="6866467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265DAF75-B235-C64E-80AC-E771F732C1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7251" y="1204759"/>
            <a:ext cx="3856774" cy="4537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FBD014-F283-6A40-9BCA-10ABE537DE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81725" y="2837329"/>
            <a:ext cx="4512988" cy="3317938"/>
          </a:xfrm>
        </p:spPr>
        <p:txBody>
          <a:bodyPr anchor="t"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Once UFDR report opens. It will look and function exactly like Cellebrite PA.</a:t>
            </a:r>
          </a:p>
          <a:p>
            <a:r>
              <a:rPr lang="en-US">
                <a:solidFill>
                  <a:srgbClr val="FFFFFF"/>
                </a:solidFill>
              </a:rPr>
              <a:t>Poke around and have fun.</a:t>
            </a:r>
          </a:p>
        </p:txBody>
      </p:sp>
    </p:spTree>
    <p:extLst>
      <p:ext uri="{BB962C8B-B14F-4D97-AF65-F5344CB8AC3E}">
        <p14:creationId xmlns:p14="http://schemas.microsoft.com/office/powerpoint/2010/main" val="29360074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7664F850-BA8B-47AE-B11A-225CAB8969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634FC909-7343-4DEC-920F-098F56B476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24F22DB2-7E27-4CF7-8B17-254ECB9AE7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Rectangle 23">
              <a:extLst>
                <a:ext uri="{FF2B5EF4-FFF2-40B4-BE49-F238E27FC236}">
                  <a16:creationId xmlns:a16="http://schemas.microsoft.com/office/drawing/2014/main" id="{C6E593B3-91A3-4687-8B8D-FE37A3714F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Rectangle 25">
              <a:extLst>
                <a:ext uri="{FF2B5EF4-FFF2-40B4-BE49-F238E27FC236}">
                  <a16:creationId xmlns:a16="http://schemas.microsoft.com/office/drawing/2014/main" id="{0C25B431-5C97-4B8D-B0A3-BFB8133C71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CA37B366-497E-4CB8-A678-A770CE2BD8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7">
              <a:extLst>
                <a:ext uri="{FF2B5EF4-FFF2-40B4-BE49-F238E27FC236}">
                  <a16:creationId xmlns:a16="http://schemas.microsoft.com/office/drawing/2014/main" id="{CF707EDC-52B2-4D5C-8EC3-71C66EE8B3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8">
              <a:extLst>
                <a:ext uri="{FF2B5EF4-FFF2-40B4-BE49-F238E27FC236}">
                  <a16:creationId xmlns:a16="http://schemas.microsoft.com/office/drawing/2014/main" id="{BF8E2DE7-7466-4EDF-8D69-BCA91A88D3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9">
              <a:extLst>
                <a:ext uri="{FF2B5EF4-FFF2-40B4-BE49-F238E27FC236}">
                  <a16:creationId xmlns:a16="http://schemas.microsoft.com/office/drawing/2014/main" id="{229C2E15-76CD-409E-9D6B-10DAD8881E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Isosceles Triangle 24">
              <a:extLst>
                <a:ext uri="{FF2B5EF4-FFF2-40B4-BE49-F238E27FC236}">
                  <a16:creationId xmlns:a16="http://schemas.microsoft.com/office/drawing/2014/main" id="{89A24369-AC96-4A98-AD98-47A7217ECC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Isosceles Triangle 25">
              <a:extLst>
                <a:ext uri="{FF2B5EF4-FFF2-40B4-BE49-F238E27FC236}">
                  <a16:creationId xmlns:a16="http://schemas.microsoft.com/office/drawing/2014/main" id="{7D0DF9A3-4628-42F6-B0A4-44D97617E0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7459C506-5F4B-4B75-9218-C7C3F87FA8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BC659EEB-C3AE-4544-8263-417009DCDF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D99DB6C6-36F9-4576-A558-95153EADBE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Rectangle 23">
              <a:extLst>
                <a:ext uri="{FF2B5EF4-FFF2-40B4-BE49-F238E27FC236}">
                  <a16:creationId xmlns:a16="http://schemas.microsoft.com/office/drawing/2014/main" id="{694E7916-EDE4-4B50-A4A1-6B28FDD4D9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25">
              <a:extLst>
                <a:ext uri="{FF2B5EF4-FFF2-40B4-BE49-F238E27FC236}">
                  <a16:creationId xmlns:a16="http://schemas.microsoft.com/office/drawing/2014/main" id="{6F6CB7BB-4370-4173-97F8-F636C0F149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Isosceles Triangle 33">
              <a:extLst>
                <a:ext uri="{FF2B5EF4-FFF2-40B4-BE49-F238E27FC236}">
                  <a16:creationId xmlns:a16="http://schemas.microsoft.com/office/drawing/2014/main" id="{B0F590BB-1F51-4138-A2D4-2E483C84FB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Rectangle 27">
              <a:extLst>
                <a:ext uri="{FF2B5EF4-FFF2-40B4-BE49-F238E27FC236}">
                  <a16:creationId xmlns:a16="http://schemas.microsoft.com/office/drawing/2014/main" id="{4A492863-9797-45A2-BAB3-514F10C5F2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Rectangle 28">
              <a:extLst>
                <a:ext uri="{FF2B5EF4-FFF2-40B4-BE49-F238E27FC236}">
                  <a16:creationId xmlns:a16="http://schemas.microsoft.com/office/drawing/2014/main" id="{7C1E33F6-6D0F-4ECF-92F4-6F71D8BAF3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Rectangle 29">
              <a:extLst>
                <a:ext uri="{FF2B5EF4-FFF2-40B4-BE49-F238E27FC236}">
                  <a16:creationId xmlns:a16="http://schemas.microsoft.com/office/drawing/2014/main" id="{73EEEA64-7411-474B-BD0E-60C24B3F4E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8" name="Isosceles Triangle 37">
              <a:extLst>
                <a:ext uri="{FF2B5EF4-FFF2-40B4-BE49-F238E27FC236}">
                  <a16:creationId xmlns:a16="http://schemas.microsoft.com/office/drawing/2014/main" id="{4F82A6DD-92BB-4443-B5A5-05240DD558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9" name="Isosceles Triangle 38">
              <a:extLst>
                <a:ext uri="{FF2B5EF4-FFF2-40B4-BE49-F238E27FC236}">
                  <a16:creationId xmlns:a16="http://schemas.microsoft.com/office/drawing/2014/main" id="{79832BCB-1DCF-46AC-9FFA-170791668D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41" name="Rectangle 40">
            <a:extLst>
              <a:ext uri="{FF2B5EF4-FFF2-40B4-BE49-F238E27FC236}">
                <a16:creationId xmlns:a16="http://schemas.microsoft.com/office/drawing/2014/main" id="{4E74DA95-CD7A-4D5E-9D27-67A759CE70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ln w="2222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CC5FDC0A-0135-7B4E-8C77-FDC0DC60C0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262" y="2776420"/>
            <a:ext cx="4650004" cy="1313626"/>
          </a:xfrm>
          <a:prstGeom prst="rect">
            <a:avLst/>
          </a:prstGeom>
        </p:spPr>
      </p:pic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14AA3B5C-0C55-4FFF-9C45-8F9F7C074A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81305" y="1650669"/>
            <a:ext cx="0" cy="343196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Graphical user interface, application, Teams&#10;&#10;Description automatically generated">
            <a:extLst>
              <a:ext uri="{FF2B5EF4-FFF2-40B4-BE49-F238E27FC236}">
                <a16:creationId xmlns:a16="http://schemas.microsoft.com/office/drawing/2014/main" id="{8C12A0CD-FF00-954C-AEF9-20047272628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4367" y="2805482"/>
            <a:ext cx="4650004" cy="125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9386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7664F850-BA8B-47AE-B11A-225CAB8969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634FC909-7343-4DEC-920F-098F56B476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24F22DB2-7E27-4CF7-8B17-254ECB9AE7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23">
              <a:extLst>
                <a:ext uri="{FF2B5EF4-FFF2-40B4-BE49-F238E27FC236}">
                  <a16:creationId xmlns:a16="http://schemas.microsoft.com/office/drawing/2014/main" id="{C6E593B3-91A3-4687-8B8D-FE37A3714F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5">
              <a:extLst>
                <a:ext uri="{FF2B5EF4-FFF2-40B4-BE49-F238E27FC236}">
                  <a16:creationId xmlns:a16="http://schemas.microsoft.com/office/drawing/2014/main" id="{0C25B431-5C97-4B8D-B0A3-BFB8133C71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CA37B366-497E-4CB8-A678-A770CE2BD8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7">
              <a:extLst>
                <a:ext uri="{FF2B5EF4-FFF2-40B4-BE49-F238E27FC236}">
                  <a16:creationId xmlns:a16="http://schemas.microsoft.com/office/drawing/2014/main" id="{CF707EDC-52B2-4D5C-8EC3-71C66EE8B3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28">
              <a:extLst>
                <a:ext uri="{FF2B5EF4-FFF2-40B4-BE49-F238E27FC236}">
                  <a16:creationId xmlns:a16="http://schemas.microsoft.com/office/drawing/2014/main" id="{BF8E2DE7-7466-4EDF-8D69-BCA91A88D3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Rectangle 29">
              <a:extLst>
                <a:ext uri="{FF2B5EF4-FFF2-40B4-BE49-F238E27FC236}">
                  <a16:creationId xmlns:a16="http://schemas.microsoft.com/office/drawing/2014/main" id="{229C2E15-76CD-409E-9D6B-10DAD8881E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89A24369-AC96-4A98-AD98-47A7217ECC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Isosceles Triangle 21">
              <a:extLst>
                <a:ext uri="{FF2B5EF4-FFF2-40B4-BE49-F238E27FC236}">
                  <a16:creationId xmlns:a16="http://schemas.microsoft.com/office/drawing/2014/main" id="{7D0DF9A3-4628-42F6-B0A4-44D97617E0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7459C506-5F4B-4B75-9218-C7C3F87FA8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C659EEB-C3AE-4544-8263-417009DCDF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D99DB6C6-36F9-4576-A558-95153EADBE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Rectangle 23">
              <a:extLst>
                <a:ext uri="{FF2B5EF4-FFF2-40B4-BE49-F238E27FC236}">
                  <a16:creationId xmlns:a16="http://schemas.microsoft.com/office/drawing/2014/main" id="{694E7916-EDE4-4B50-A4A1-6B28FDD4D9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5">
              <a:extLst>
                <a:ext uri="{FF2B5EF4-FFF2-40B4-BE49-F238E27FC236}">
                  <a16:creationId xmlns:a16="http://schemas.microsoft.com/office/drawing/2014/main" id="{6F6CB7BB-4370-4173-97F8-F636C0F149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Isosceles Triangle 29">
              <a:extLst>
                <a:ext uri="{FF2B5EF4-FFF2-40B4-BE49-F238E27FC236}">
                  <a16:creationId xmlns:a16="http://schemas.microsoft.com/office/drawing/2014/main" id="{B0F590BB-1F51-4138-A2D4-2E483C84FB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Rectangle 27">
              <a:extLst>
                <a:ext uri="{FF2B5EF4-FFF2-40B4-BE49-F238E27FC236}">
                  <a16:creationId xmlns:a16="http://schemas.microsoft.com/office/drawing/2014/main" id="{4A492863-9797-45A2-BAB3-514F10C5F2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Rectangle 28">
              <a:extLst>
                <a:ext uri="{FF2B5EF4-FFF2-40B4-BE49-F238E27FC236}">
                  <a16:creationId xmlns:a16="http://schemas.microsoft.com/office/drawing/2014/main" id="{7C1E33F6-6D0F-4ECF-92F4-6F71D8BAF3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29">
              <a:extLst>
                <a:ext uri="{FF2B5EF4-FFF2-40B4-BE49-F238E27FC236}">
                  <a16:creationId xmlns:a16="http://schemas.microsoft.com/office/drawing/2014/main" id="{73EEEA64-7411-474B-BD0E-60C24B3F4E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Isosceles Triangle 33">
              <a:extLst>
                <a:ext uri="{FF2B5EF4-FFF2-40B4-BE49-F238E27FC236}">
                  <a16:creationId xmlns:a16="http://schemas.microsoft.com/office/drawing/2014/main" id="{4F82A6DD-92BB-4443-B5A5-05240DD558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Isosceles Triangle 34">
              <a:extLst>
                <a:ext uri="{FF2B5EF4-FFF2-40B4-BE49-F238E27FC236}">
                  <a16:creationId xmlns:a16="http://schemas.microsoft.com/office/drawing/2014/main" id="{79832BCB-1DCF-46AC-9FFA-170791668D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4E74DA95-CD7A-4D5E-9D27-67A759CE70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ln w="2222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D13D493-DF2A-C54E-9CDE-CA1F902D9AA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262" y="2770608"/>
            <a:ext cx="4650004" cy="1325250"/>
          </a:xfrm>
          <a:prstGeom prst="rect">
            <a:avLst/>
          </a:prstGeom>
        </p:spPr>
      </p:pic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14AA3B5C-0C55-4FFF-9C45-8F9F7C074A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81305" y="1650669"/>
            <a:ext cx="0" cy="343196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6571D4A7-72A3-754A-95C4-9558BD83A1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4367" y="2776419"/>
            <a:ext cx="4650004" cy="1313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8001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28460BD8-AE3F-4AC9-9D0B-717052AA5D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54420CFE-F482-466E-9E1E-C78513C0B8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5331032B-BD21-4BDA-920C-12E3580525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23">
              <a:extLst>
                <a:ext uri="{FF2B5EF4-FFF2-40B4-BE49-F238E27FC236}">
                  <a16:creationId xmlns:a16="http://schemas.microsoft.com/office/drawing/2014/main" id="{E7514DA3-59E7-409E-8A3B-AD097F6E56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25">
              <a:extLst>
                <a:ext uri="{FF2B5EF4-FFF2-40B4-BE49-F238E27FC236}">
                  <a16:creationId xmlns:a16="http://schemas.microsoft.com/office/drawing/2014/main" id="{57B9A2A6-3BE4-4599-9364-F71C5BFD61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4FD744C6-4ED8-4BC9-BF68-6BDF701C5D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7">
              <a:extLst>
                <a:ext uri="{FF2B5EF4-FFF2-40B4-BE49-F238E27FC236}">
                  <a16:creationId xmlns:a16="http://schemas.microsoft.com/office/drawing/2014/main" id="{092C5BAD-C911-4F8F-A1C5-470268BE66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8">
              <a:extLst>
                <a:ext uri="{FF2B5EF4-FFF2-40B4-BE49-F238E27FC236}">
                  <a16:creationId xmlns:a16="http://schemas.microsoft.com/office/drawing/2014/main" id="{B133D0C8-4EC4-424F-8E70-0482D5B1B6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9">
              <a:extLst>
                <a:ext uri="{FF2B5EF4-FFF2-40B4-BE49-F238E27FC236}">
                  <a16:creationId xmlns:a16="http://schemas.microsoft.com/office/drawing/2014/main" id="{7B1532A0-F4B3-4DE8-B18F-740CAAD25A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8EFDD162-BBBA-4062-8BBF-53DBA10913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DCFC9E65-3E19-4483-B952-25D29683CA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0ADFFC45-3DC9-4433-926F-043E879D9D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5F26A87-0610-435F-AA13-BD658385C9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267230" y="-8468"/>
            <a:ext cx="4763558" cy="6866467"/>
            <a:chOff x="67175" y="-8467"/>
            <a:chExt cx="4763558" cy="6866467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E6321436-5AAD-4FB6-BB0D-316D4540E8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448300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94B0BD33-3D46-4F43-947A-825DFEF610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67175" y="3681413"/>
              <a:ext cx="4763558" cy="3176587"/>
            </a:xfrm>
            <a:prstGeom prst="line">
              <a:avLst/>
            </a:prstGeom>
            <a:ln w="9525">
              <a:solidFill>
                <a:schemeClr val="tx1">
                  <a:lumMod val="50000"/>
                  <a:lumOff val="50000"/>
                  <a:alpha val="8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Rectangle 23">
              <a:extLst>
                <a:ext uri="{FF2B5EF4-FFF2-40B4-BE49-F238E27FC236}">
                  <a16:creationId xmlns:a16="http://schemas.microsoft.com/office/drawing/2014/main" id="{92E26C27-E1F5-47DC-9F83-469D196C55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58764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5">
              <a:extLst>
                <a:ext uri="{FF2B5EF4-FFF2-40B4-BE49-F238E27FC236}">
                  <a16:creationId xmlns:a16="http://schemas.microsoft.com/office/drawing/2014/main" id="{95F944E7-2B4E-4AE2-B4DB-846FF8AE0B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80730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>
              <a:extLst>
                <a:ext uri="{FF2B5EF4-FFF2-40B4-BE49-F238E27FC236}">
                  <a16:creationId xmlns:a16="http://schemas.microsoft.com/office/drawing/2014/main" id="{FF14952D-390F-46CC-B302-73DDD9C416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9621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7">
              <a:extLst>
                <a:ext uri="{FF2B5EF4-FFF2-40B4-BE49-F238E27FC236}">
                  <a16:creationId xmlns:a16="http://schemas.microsoft.com/office/drawing/2014/main" id="{867CDE55-B22A-40D0-882A-9452919EEC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411788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Isosceles Triangle 29">
              <a:extLst>
                <a:ext uri="{FF2B5EF4-FFF2-40B4-BE49-F238E27FC236}">
                  <a16:creationId xmlns:a16="http://schemas.microsoft.com/office/drawing/2014/main" id="{8C409231-C942-4808-B529-DAC32A7DB0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448954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4" name="Title 3">
            <a:extLst>
              <a:ext uri="{FF2B5EF4-FFF2-40B4-BE49-F238E27FC236}">
                <a16:creationId xmlns:a16="http://schemas.microsoft.com/office/drawing/2014/main" id="{8F4C9080-0EAF-46F8-9849-8E00B72565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5" y="1282701"/>
            <a:ext cx="5096060" cy="430714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5400"/>
              <a:t>Loading Image into Cellebrite Physical Analyzer</a:t>
            </a:r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69370F01-B8C9-4CE4-824C-92B2792E6E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36497" y="-8468"/>
            <a:ext cx="5074930" cy="6866468"/>
          </a:xfrm>
          <a:custGeom>
            <a:avLst/>
            <a:gdLst>
              <a:gd name="connsiteX0" fmla="*/ 0 w 5074930"/>
              <a:gd name="connsiteY0" fmla="*/ 0 h 6858000"/>
              <a:gd name="connsiteX1" fmla="*/ 1249825 w 5074930"/>
              <a:gd name="connsiteY1" fmla="*/ 0 h 6858000"/>
              <a:gd name="connsiteX2" fmla="*/ 1249825 w 5074930"/>
              <a:gd name="connsiteY2" fmla="*/ 8457 h 6858000"/>
              <a:gd name="connsiteX3" fmla="*/ 5074930 w 5074930"/>
              <a:gd name="connsiteY3" fmla="*/ 8457 h 6858000"/>
              <a:gd name="connsiteX4" fmla="*/ 5074930 w 5074930"/>
              <a:gd name="connsiteY4" fmla="*/ 6858000 h 6858000"/>
              <a:gd name="connsiteX5" fmla="*/ 1249825 w 5074930"/>
              <a:gd name="connsiteY5" fmla="*/ 6858000 h 6858000"/>
              <a:gd name="connsiteX6" fmla="*/ 1109383 w 507493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074930" h="6858000">
                <a:moveTo>
                  <a:pt x="0" y="0"/>
                </a:moveTo>
                <a:lnTo>
                  <a:pt x="1249825" y="0"/>
                </a:lnTo>
                <a:lnTo>
                  <a:pt x="1249825" y="8457"/>
                </a:lnTo>
                <a:lnTo>
                  <a:pt x="5074930" y="8457"/>
                </a:lnTo>
                <a:lnTo>
                  <a:pt x="5074930" y="6858000"/>
                </a:lnTo>
                <a:lnTo>
                  <a:pt x="1249825" y="6858000"/>
                </a:lnTo>
                <a:lnTo>
                  <a:pt x="1109383" y="6858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7090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65AC7D1-EAA9-48F5-B509-60A7F50BF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D6320AF9-619A-4175-865B-5663E1AEF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63B6EC6-D752-4EE7-908B-F8F19E8C7F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11313" y="0"/>
            <a:ext cx="1219200" cy="6858000"/>
          </a:xfrm>
          <a:prstGeom prst="line">
            <a:avLst/>
          </a:prstGeom>
          <a:ln w="95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FECD4E8-AD3E-4228-82A2-9461958EA9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3290979" y="3681413"/>
            <a:ext cx="4763558" cy="3176587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ectangle 23">
            <a:extLst>
              <a:ext uri="{FF2B5EF4-FFF2-40B4-BE49-F238E27FC236}">
                <a16:creationId xmlns:a16="http://schemas.microsoft.com/office/drawing/2014/main" id="{7E018740-5C2B-4A41-AC1A-7E68D1EC1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82568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Rectangle 25">
            <a:extLst>
              <a:ext uri="{FF2B5EF4-FFF2-40B4-BE49-F238E27FC236}">
                <a16:creationId xmlns:a16="http://schemas.microsoft.com/office/drawing/2014/main" id="{166F75A4-C475-4941-8EE2-B80A06A2C1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534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Isosceles Triangle 22">
            <a:extLst>
              <a:ext uri="{FF2B5EF4-FFF2-40B4-BE49-F238E27FC236}">
                <a16:creationId xmlns:a16="http://schemas.microsoft.com/office/drawing/2014/main" id="{A032553A-72E8-4B0D-8405-FF9771C9AF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33425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5" name="Rectangle 27">
            <a:extLst>
              <a:ext uri="{FF2B5EF4-FFF2-40B4-BE49-F238E27FC236}">
                <a16:creationId xmlns:a16="http://schemas.microsoft.com/office/drawing/2014/main" id="{765800AC-C3B9-498E-87BC-29FAE4C76B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5592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7" name="Isosceles Triangle 26">
            <a:extLst>
              <a:ext uri="{FF2B5EF4-FFF2-40B4-BE49-F238E27FC236}">
                <a16:creationId xmlns:a16="http://schemas.microsoft.com/office/drawing/2014/main" id="{1F9D6ACB-2FF4-49F9-978A-E0D5327FC6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72758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A5EC319D-0FEA-4B95-A3EA-01E35672C9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97631" y="-8467"/>
            <a:ext cx="5994369" cy="6866467"/>
          </a:xfrm>
          <a:custGeom>
            <a:avLst/>
            <a:gdLst>
              <a:gd name="connsiteX0" fmla="*/ 0 w 5994369"/>
              <a:gd name="connsiteY0" fmla="*/ 0 h 6866467"/>
              <a:gd name="connsiteX1" fmla="*/ 1249825 w 5994369"/>
              <a:gd name="connsiteY1" fmla="*/ 0 h 6866467"/>
              <a:gd name="connsiteX2" fmla="*/ 1249825 w 5994369"/>
              <a:gd name="connsiteY2" fmla="*/ 8467 h 6866467"/>
              <a:gd name="connsiteX3" fmla="*/ 5994369 w 5994369"/>
              <a:gd name="connsiteY3" fmla="*/ 8467 h 6866467"/>
              <a:gd name="connsiteX4" fmla="*/ 5994369 w 5994369"/>
              <a:gd name="connsiteY4" fmla="*/ 6866467 h 6866467"/>
              <a:gd name="connsiteX5" fmla="*/ 1249825 w 5994369"/>
              <a:gd name="connsiteY5" fmla="*/ 6866467 h 6866467"/>
              <a:gd name="connsiteX6" fmla="*/ 1109382 w 5994369"/>
              <a:gd name="connsiteY6" fmla="*/ 6866467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94369" h="6866467">
                <a:moveTo>
                  <a:pt x="0" y="0"/>
                </a:moveTo>
                <a:lnTo>
                  <a:pt x="1249825" y="0"/>
                </a:lnTo>
                <a:lnTo>
                  <a:pt x="1249825" y="8467"/>
                </a:lnTo>
                <a:lnTo>
                  <a:pt x="5994369" y="8467"/>
                </a:lnTo>
                <a:lnTo>
                  <a:pt x="5994369" y="6866467"/>
                </a:lnTo>
                <a:lnTo>
                  <a:pt x="1249825" y="6866467"/>
                </a:lnTo>
                <a:lnTo>
                  <a:pt x="1109382" y="6866467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Content Placeholder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1C8D917-ACB0-7E49-9BD4-C91ADC8E1D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251" y="1766827"/>
            <a:ext cx="3856774" cy="34132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0093B7D-F735-D742-89ED-3A8D97FEABCF}"/>
              </a:ext>
            </a:extLst>
          </p:cNvPr>
          <p:cNvSpPr txBox="1"/>
          <p:nvPr/>
        </p:nvSpPr>
        <p:spPr>
          <a:xfrm>
            <a:off x="7181725" y="2837329"/>
            <a:ext cx="4512988" cy="33179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457200" indent="-4572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>
                <a:solidFill>
                  <a:srgbClr val="FFFFFF"/>
                </a:solidFill>
              </a:rPr>
              <a:t>Open up Cellebrite Physical Analyzer </a:t>
            </a:r>
          </a:p>
        </p:txBody>
      </p:sp>
    </p:spTree>
    <p:extLst>
      <p:ext uri="{BB962C8B-B14F-4D97-AF65-F5344CB8AC3E}">
        <p14:creationId xmlns:p14="http://schemas.microsoft.com/office/powerpoint/2010/main" val="36684070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4E91CCD8-3489-5C4E-B75E-D38CDFAEB2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371" y="381289"/>
            <a:ext cx="9644629" cy="566622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31FD55A-13A9-9C40-BBC5-5EE12629EFE5}"/>
              </a:ext>
            </a:extLst>
          </p:cNvPr>
          <p:cNvSpPr txBox="1"/>
          <p:nvPr/>
        </p:nvSpPr>
        <p:spPr>
          <a:xfrm>
            <a:off x="137160" y="2090172"/>
            <a:ext cx="224603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Once the program opens, Click on File and select open case.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30F1372-41C1-B441-B0E0-2A0B75C8CAB6}"/>
              </a:ext>
            </a:extLst>
          </p:cNvPr>
          <p:cNvCxnSpPr>
            <a:cxnSpLocks/>
          </p:cNvCxnSpPr>
          <p:nvPr/>
        </p:nvCxnSpPr>
        <p:spPr>
          <a:xfrm flipH="1" flipV="1">
            <a:off x="4132465" y="1128453"/>
            <a:ext cx="759575" cy="23171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7684441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Red">
      <a:dk1>
        <a:sysClr val="windowText" lastClr="000000"/>
      </a:dk1>
      <a:lt1>
        <a:sysClr val="window" lastClr="FFFFFF"/>
      </a:lt1>
      <a:dk2>
        <a:srgbClr val="323232"/>
      </a:dk2>
      <a:lt2>
        <a:srgbClr val="E5C243"/>
      </a:lt2>
      <a:accent1>
        <a:srgbClr val="A5300F"/>
      </a:accent1>
      <a:accent2>
        <a:srgbClr val="D55816"/>
      </a:accent2>
      <a:accent3>
        <a:srgbClr val="E19825"/>
      </a:accent3>
      <a:accent4>
        <a:srgbClr val="B19C7D"/>
      </a:accent4>
      <a:accent5>
        <a:srgbClr val="7F5F52"/>
      </a:accent5>
      <a:accent6>
        <a:srgbClr val="B27D49"/>
      </a:accent6>
      <a:hlink>
        <a:srgbClr val="6B9F25"/>
      </a:hlink>
      <a:folHlink>
        <a:srgbClr val="B26B02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19317</TotalTime>
  <Words>654</Words>
  <Application>Microsoft Office PowerPoint</Application>
  <PresentationFormat>Widescreen</PresentationFormat>
  <Paragraphs>84</Paragraphs>
  <Slides>43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8" baseType="lpstr">
      <vt:lpstr>Arial</vt:lpstr>
      <vt:lpstr>Calibri</vt:lpstr>
      <vt:lpstr>Trebuchet MS</vt:lpstr>
      <vt:lpstr>Wingdings 3</vt:lpstr>
      <vt:lpstr>Facet</vt:lpstr>
      <vt:lpstr>iOS 13 Cellebrite Investigation</vt:lpstr>
      <vt:lpstr>Overview</vt:lpstr>
      <vt:lpstr>What is Cellebrite Physical Analyzer</vt:lpstr>
      <vt:lpstr>PowerPoint Presentation</vt:lpstr>
      <vt:lpstr>PowerPoint Presentation</vt:lpstr>
      <vt:lpstr>PowerPoint Presentation</vt:lpstr>
      <vt:lpstr>Loading Image into Cellebrite Physical Analyzer</vt:lpstr>
      <vt:lpstr>PowerPoint Presentation</vt:lpstr>
      <vt:lpstr>PowerPoint Presentation</vt:lpstr>
      <vt:lpstr>The Case Wizard window will open - Select +Add button</vt:lpstr>
      <vt:lpstr>Select iOS File System / Backup / GrayKey extraction</vt:lpstr>
      <vt:lpstr>Point Case Wizard to the Backup Folder by selecting the Select Folder button</vt:lpstr>
      <vt:lpstr>Point at top level folder for iTunes backup</vt:lpstr>
      <vt:lpstr>Once the iTunes Backup folder is selected hit Next</vt:lpstr>
      <vt:lpstr>Confirmation screen, hit Next to continue</vt:lpstr>
      <vt:lpstr>PowerPoint Presentation</vt:lpstr>
      <vt:lpstr>Cellebrite will begin to parse the image, progress bar is in the upper left</vt:lpstr>
      <vt:lpstr>Cellebrite will detect the Image is encrypted and prompt you to enter the password</vt:lpstr>
      <vt:lpstr>Cellebrite will continue parsing the image until it reaches this optional message:</vt:lpstr>
      <vt:lpstr>Once the phone is fully parsed, the home screen will look like this:</vt:lpstr>
      <vt:lpstr>Examining data with Cellebrite Physical Analyzer</vt:lpstr>
      <vt:lpstr>Timeline: List of events day by day</vt:lpstr>
      <vt:lpstr>Analyzed Data Tab</vt:lpstr>
      <vt:lpstr>Applications – List of Application Usage logs and Installed Applications</vt:lpstr>
      <vt:lpstr>Calendar – List of all calendar entries</vt:lpstr>
      <vt:lpstr>Call log – list of received calls and outgoing calls</vt:lpstr>
      <vt:lpstr>Contacts – List of all contacts (includes 3rd party applications)</vt:lpstr>
      <vt:lpstr>Device tab – List of all devices connected via Bluetooth &amp; WiFi</vt:lpstr>
      <vt:lpstr>Device locations – List of all BSSID locations</vt:lpstr>
      <vt:lpstr>Media – Audio, Photos, &amp; Videos across entire device</vt:lpstr>
      <vt:lpstr>Memos – List of notes on device</vt:lpstr>
      <vt:lpstr>Messages – List of all Messages on device (Includes 3rd Party Applications)</vt:lpstr>
      <vt:lpstr>Search &amp; Web – List of Searches and Web History</vt:lpstr>
      <vt:lpstr>File Systems – View Databases with Built in SQL viewer</vt:lpstr>
      <vt:lpstr>Creating reports with Cellebrite Physical Analyzer</vt:lpstr>
      <vt:lpstr>Select Generate Report button in upper right</vt:lpstr>
      <vt:lpstr>Report Creation Wizard</vt:lpstr>
      <vt:lpstr>Once all mandatory fields are filled select Next</vt:lpstr>
      <vt:lpstr>PowerPoint Presentation</vt:lpstr>
      <vt:lpstr>Review Reports</vt:lpstr>
      <vt:lpstr>Download the Zipped Report from OneDrive</vt:lpstr>
      <vt:lpstr>Report Package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Installing Visual Studio Code</dc:title>
  <dc:creator>Sajin.Shivdas@fdf.gov.ae</dc:creator>
  <cp:lastModifiedBy>Sajin Shivdas Sivadasan Shridharan</cp:lastModifiedBy>
  <cp:revision>5</cp:revision>
  <dcterms:created xsi:type="dcterms:W3CDTF">2021-01-18T02:02:41Z</dcterms:created>
  <dcterms:modified xsi:type="dcterms:W3CDTF">2022-11-21T06:47:46Z</dcterms:modified>
</cp:coreProperties>
</file>