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88" r:id="rId3"/>
    <p:sldId id="289" r:id="rId4"/>
    <p:sldId id="445" r:id="rId5"/>
    <p:sldId id="446" r:id="rId6"/>
    <p:sldId id="447" r:id="rId7"/>
    <p:sldId id="448" r:id="rId8"/>
    <p:sldId id="436" r:id="rId9"/>
    <p:sldId id="459" r:id="rId10"/>
    <p:sldId id="462" r:id="rId11"/>
    <p:sldId id="463" r:id="rId12"/>
    <p:sldId id="464" r:id="rId13"/>
    <p:sldId id="465" r:id="rId14"/>
    <p:sldId id="466" r:id="rId15"/>
    <p:sldId id="467" r:id="rId16"/>
    <p:sldId id="468" r:id="rId17"/>
    <p:sldId id="469" r:id="rId18"/>
    <p:sldId id="470" r:id="rId19"/>
    <p:sldId id="471" r:id="rId20"/>
    <p:sldId id="472" r:id="rId21"/>
    <p:sldId id="473" r:id="rId22"/>
    <p:sldId id="474" r:id="rId23"/>
    <p:sldId id="475" r:id="rId24"/>
    <p:sldId id="476" r:id="rId25"/>
    <p:sldId id="477" r:id="rId26"/>
    <p:sldId id="478" r:id="rId27"/>
    <p:sldId id="479" r:id="rId28"/>
    <p:sldId id="480" r:id="rId29"/>
    <p:sldId id="449" r:id="rId30"/>
    <p:sldId id="460" r:id="rId31"/>
    <p:sldId id="481" r:id="rId32"/>
    <p:sldId id="450" r:id="rId33"/>
    <p:sldId id="461" r:id="rId34"/>
    <p:sldId id="482" r:id="rId35"/>
    <p:sldId id="483" r:id="rId36"/>
    <p:sldId id="484" r:id="rId37"/>
    <p:sldId id="485" r:id="rId38"/>
    <p:sldId id="452" r:id="rId39"/>
    <p:sldId id="451" r:id="rId40"/>
    <p:sldId id="453" r:id="rId41"/>
    <p:sldId id="454" r:id="rId42"/>
    <p:sldId id="455" r:id="rId43"/>
    <p:sldId id="456" r:id="rId44"/>
    <p:sldId id="457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399A400-04F3-BE49-87F9-6E36CE5C93E3}">
          <p14:sldIdLst>
            <p14:sldId id="256"/>
            <p14:sldId id="288"/>
            <p14:sldId id="289"/>
            <p14:sldId id="445"/>
            <p14:sldId id="446"/>
            <p14:sldId id="447"/>
            <p14:sldId id="448"/>
            <p14:sldId id="436"/>
            <p14:sldId id="459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49"/>
            <p14:sldId id="460"/>
            <p14:sldId id="481"/>
            <p14:sldId id="450"/>
            <p14:sldId id="461"/>
            <p14:sldId id="482"/>
            <p14:sldId id="483"/>
            <p14:sldId id="484"/>
            <p14:sldId id="485"/>
            <p14:sldId id="452"/>
            <p14:sldId id="451"/>
            <p14:sldId id="453"/>
            <p14:sldId id="454"/>
            <p14:sldId id="455"/>
            <p14:sldId id="456"/>
            <p14:sldId id="4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1E00"/>
    <a:srgbClr val="AEAEAE"/>
    <a:srgbClr val="AB51D6"/>
    <a:srgbClr val="FF9A00"/>
    <a:srgbClr val="00AAD6"/>
    <a:srgbClr val="318EFD"/>
    <a:srgbClr val="007DB5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1020" autoAdjust="0"/>
  </p:normalViewPr>
  <p:slideViewPr>
    <p:cSldViewPr snapToGrid="0">
      <p:cViewPr varScale="1">
        <p:scale>
          <a:sx n="57" d="100"/>
          <a:sy n="57" d="100"/>
        </p:scale>
        <p:origin x="2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61BC2E-B342-4EE2-A63F-4F77248EA74D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10B72B4-2957-4835-BAD3-ECDE6A1173A3}">
      <dgm:prSet/>
      <dgm:spPr/>
      <dgm:t>
        <a:bodyPr/>
        <a:lstStyle/>
        <a:p>
          <a:r>
            <a:rPr lang="en-US"/>
            <a:t>What is Magnet Axiom</a:t>
          </a:r>
        </a:p>
      </dgm:t>
    </dgm:pt>
    <dgm:pt modelId="{366A7207-D7FB-4929-905B-19B0FE987649}" type="parTrans" cxnId="{ED304D36-3A93-4F97-BF07-AC6B996D229E}">
      <dgm:prSet/>
      <dgm:spPr/>
      <dgm:t>
        <a:bodyPr/>
        <a:lstStyle/>
        <a:p>
          <a:endParaRPr lang="en-US"/>
        </a:p>
      </dgm:t>
    </dgm:pt>
    <dgm:pt modelId="{CF954EC7-0FCB-46D9-8910-60D9F7102AF9}" type="sibTrans" cxnId="{ED304D36-3A93-4F97-BF07-AC6B996D229E}">
      <dgm:prSet/>
      <dgm:spPr/>
      <dgm:t>
        <a:bodyPr/>
        <a:lstStyle/>
        <a:p>
          <a:endParaRPr lang="en-US"/>
        </a:p>
      </dgm:t>
    </dgm:pt>
    <dgm:pt modelId="{230F8168-3DF4-490E-98D3-995ECB56FF2A}">
      <dgm:prSet/>
      <dgm:spPr/>
      <dgm:t>
        <a:bodyPr/>
        <a:lstStyle/>
        <a:p>
          <a:r>
            <a:rPr lang="en-US"/>
            <a:t>Loading the image into Magnet Axiom</a:t>
          </a:r>
        </a:p>
      </dgm:t>
    </dgm:pt>
    <dgm:pt modelId="{BD755A20-2B6C-4596-B2CA-9C9E3F583EC6}" type="parTrans" cxnId="{D3EA23D1-59B2-4E83-B1AD-F41B03737C2A}">
      <dgm:prSet/>
      <dgm:spPr/>
      <dgm:t>
        <a:bodyPr/>
        <a:lstStyle/>
        <a:p>
          <a:endParaRPr lang="en-US"/>
        </a:p>
      </dgm:t>
    </dgm:pt>
    <dgm:pt modelId="{A2A5854B-163A-419F-A7F9-4FAF8868C06E}" type="sibTrans" cxnId="{D3EA23D1-59B2-4E83-B1AD-F41B03737C2A}">
      <dgm:prSet/>
      <dgm:spPr/>
      <dgm:t>
        <a:bodyPr/>
        <a:lstStyle/>
        <a:p>
          <a:endParaRPr lang="en-US"/>
        </a:p>
      </dgm:t>
    </dgm:pt>
    <dgm:pt modelId="{61292C63-1F52-482A-A774-572D3CD168AE}">
      <dgm:prSet/>
      <dgm:spPr/>
      <dgm:t>
        <a:bodyPr/>
        <a:lstStyle/>
        <a:p>
          <a:r>
            <a:rPr lang="en-US"/>
            <a:t>Examining data with Magnet Axiom</a:t>
          </a:r>
        </a:p>
      </dgm:t>
    </dgm:pt>
    <dgm:pt modelId="{8B0EB0B9-A989-4BC8-8943-AF2C3F8A1900}" type="parTrans" cxnId="{96EE3B26-F0B6-42FC-B4EC-B06299F7DB14}">
      <dgm:prSet/>
      <dgm:spPr/>
      <dgm:t>
        <a:bodyPr/>
        <a:lstStyle/>
        <a:p>
          <a:endParaRPr lang="en-US"/>
        </a:p>
      </dgm:t>
    </dgm:pt>
    <dgm:pt modelId="{B7D698FB-F5C5-48FC-A662-7D266F3F2B44}" type="sibTrans" cxnId="{96EE3B26-F0B6-42FC-B4EC-B06299F7DB14}">
      <dgm:prSet/>
      <dgm:spPr/>
      <dgm:t>
        <a:bodyPr/>
        <a:lstStyle/>
        <a:p>
          <a:endParaRPr lang="en-US"/>
        </a:p>
      </dgm:t>
    </dgm:pt>
    <dgm:pt modelId="{DD5D591E-F52B-4FB6-B9E5-3B9B6D10D8D2}">
      <dgm:prSet/>
      <dgm:spPr/>
      <dgm:t>
        <a:bodyPr/>
        <a:lstStyle/>
        <a:p>
          <a:r>
            <a:rPr lang="en-US"/>
            <a:t>Reporting with Magnet Axiom</a:t>
          </a:r>
        </a:p>
      </dgm:t>
    </dgm:pt>
    <dgm:pt modelId="{611909E3-3977-4F6B-8B28-0ABCFECCC48D}" type="parTrans" cxnId="{9AD40ED1-23AD-4294-A8FC-0E095FDE49B9}">
      <dgm:prSet/>
      <dgm:spPr/>
      <dgm:t>
        <a:bodyPr/>
        <a:lstStyle/>
        <a:p>
          <a:endParaRPr lang="en-US"/>
        </a:p>
      </dgm:t>
    </dgm:pt>
    <dgm:pt modelId="{05829EE4-9FAD-485D-80A9-C7B8F0291EDB}" type="sibTrans" cxnId="{9AD40ED1-23AD-4294-A8FC-0E095FDE49B9}">
      <dgm:prSet/>
      <dgm:spPr/>
      <dgm:t>
        <a:bodyPr/>
        <a:lstStyle/>
        <a:p>
          <a:endParaRPr lang="en-US"/>
        </a:p>
      </dgm:t>
    </dgm:pt>
    <dgm:pt modelId="{3004D069-C16E-46B4-B594-6C8F07CE1FF9}">
      <dgm:prSet/>
      <dgm:spPr/>
      <dgm:t>
        <a:bodyPr/>
        <a:lstStyle/>
        <a:p>
          <a:r>
            <a:rPr lang="en-US"/>
            <a:t>Review Reports</a:t>
          </a:r>
        </a:p>
      </dgm:t>
    </dgm:pt>
    <dgm:pt modelId="{370F8B1B-2E4E-4F0C-814F-C8E884A1C56F}" type="parTrans" cxnId="{4E22C254-A572-414D-82C0-1D8A508C9990}">
      <dgm:prSet/>
      <dgm:spPr/>
      <dgm:t>
        <a:bodyPr/>
        <a:lstStyle/>
        <a:p>
          <a:endParaRPr lang="en-US"/>
        </a:p>
      </dgm:t>
    </dgm:pt>
    <dgm:pt modelId="{33787970-AD2C-47DE-8FC9-F6EF1E915B77}" type="sibTrans" cxnId="{4E22C254-A572-414D-82C0-1D8A508C9990}">
      <dgm:prSet/>
      <dgm:spPr/>
      <dgm:t>
        <a:bodyPr/>
        <a:lstStyle/>
        <a:p>
          <a:endParaRPr lang="en-US"/>
        </a:p>
      </dgm:t>
    </dgm:pt>
    <dgm:pt modelId="{1977339E-9050-42B7-B269-67378A077148}" type="pres">
      <dgm:prSet presAssocID="{2461BC2E-B342-4EE2-A63F-4F77248EA74D}" presName="outerComposite" presStyleCnt="0">
        <dgm:presLayoutVars>
          <dgm:chMax val="5"/>
          <dgm:dir/>
          <dgm:resizeHandles val="exact"/>
        </dgm:presLayoutVars>
      </dgm:prSet>
      <dgm:spPr/>
    </dgm:pt>
    <dgm:pt modelId="{104FEFB7-2444-40A1-B686-035C30828444}" type="pres">
      <dgm:prSet presAssocID="{2461BC2E-B342-4EE2-A63F-4F77248EA74D}" presName="dummyMaxCanvas" presStyleCnt="0">
        <dgm:presLayoutVars/>
      </dgm:prSet>
      <dgm:spPr/>
    </dgm:pt>
    <dgm:pt modelId="{EA2B360E-7289-4161-8CAE-AFF1D0931E62}" type="pres">
      <dgm:prSet presAssocID="{2461BC2E-B342-4EE2-A63F-4F77248EA74D}" presName="FourNodes_1" presStyleLbl="node1" presStyleIdx="0" presStyleCnt="4">
        <dgm:presLayoutVars>
          <dgm:bulletEnabled val="1"/>
        </dgm:presLayoutVars>
      </dgm:prSet>
      <dgm:spPr/>
    </dgm:pt>
    <dgm:pt modelId="{4F047425-C310-4A2F-9005-254A7B5C8AF6}" type="pres">
      <dgm:prSet presAssocID="{2461BC2E-B342-4EE2-A63F-4F77248EA74D}" presName="FourNodes_2" presStyleLbl="node1" presStyleIdx="1" presStyleCnt="4">
        <dgm:presLayoutVars>
          <dgm:bulletEnabled val="1"/>
        </dgm:presLayoutVars>
      </dgm:prSet>
      <dgm:spPr/>
    </dgm:pt>
    <dgm:pt modelId="{24D7C67B-7177-46E3-84C5-66B502EDD523}" type="pres">
      <dgm:prSet presAssocID="{2461BC2E-B342-4EE2-A63F-4F77248EA74D}" presName="FourNodes_3" presStyleLbl="node1" presStyleIdx="2" presStyleCnt="4">
        <dgm:presLayoutVars>
          <dgm:bulletEnabled val="1"/>
        </dgm:presLayoutVars>
      </dgm:prSet>
      <dgm:spPr/>
    </dgm:pt>
    <dgm:pt modelId="{3E38C8E0-4D02-4033-895C-8D52C1B054B8}" type="pres">
      <dgm:prSet presAssocID="{2461BC2E-B342-4EE2-A63F-4F77248EA74D}" presName="FourNodes_4" presStyleLbl="node1" presStyleIdx="3" presStyleCnt="4">
        <dgm:presLayoutVars>
          <dgm:bulletEnabled val="1"/>
        </dgm:presLayoutVars>
      </dgm:prSet>
      <dgm:spPr/>
    </dgm:pt>
    <dgm:pt modelId="{697F7D8A-4B98-4F7C-87A9-67BA6DA0140C}" type="pres">
      <dgm:prSet presAssocID="{2461BC2E-B342-4EE2-A63F-4F77248EA74D}" presName="FourConn_1-2" presStyleLbl="fgAccFollowNode1" presStyleIdx="0" presStyleCnt="3">
        <dgm:presLayoutVars>
          <dgm:bulletEnabled val="1"/>
        </dgm:presLayoutVars>
      </dgm:prSet>
      <dgm:spPr/>
    </dgm:pt>
    <dgm:pt modelId="{097AA580-A43E-44C6-B510-7EE3B5A541BB}" type="pres">
      <dgm:prSet presAssocID="{2461BC2E-B342-4EE2-A63F-4F77248EA74D}" presName="FourConn_2-3" presStyleLbl="fgAccFollowNode1" presStyleIdx="1" presStyleCnt="3">
        <dgm:presLayoutVars>
          <dgm:bulletEnabled val="1"/>
        </dgm:presLayoutVars>
      </dgm:prSet>
      <dgm:spPr/>
    </dgm:pt>
    <dgm:pt modelId="{8C7847D3-1089-4FF5-B458-97FE768A8541}" type="pres">
      <dgm:prSet presAssocID="{2461BC2E-B342-4EE2-A63F-4F77248EA74D}" presName="FourConn_3-4" presStyleLbl="fgAccFollowNode1" presStyleIdx="2" presStyleCnt="3">
        <dgm:presLayoutVars>
          <dgm:bulletEnabled val="1"/>
        </dgm:presLayoutVars>
      </dgm:prSet>
      <dgm:spPr/>
    </dgm:pt>
    <dgm:pt modelId="{5C5C50BD-185A-4C5F-A007-4D69FCBCEA74}" type="pres">
      <dgm:prSet presAssocID="{2461BC2E-B342-4EE2-A63F-4F77248EA74D}" presName="FourNodes_1_text" presStyleLbl="node1" presStyleIdx="3" presStyleCnt="4">
        <dgm:presLayoutVars>
          <dgm:bulletEnabled val="1"/>
        </dgm:presLayoutVars>
      </dgm:prSet>
      <dgm:spPr/>
    </dgm:pt>
    <dgm:pt modelId="{F4E6C6CE-646F-4BE9-AB6C-EAE849462915}" type="pres">
      <dgm:prSet presAssocID="{2461BC2E-B342-4EE2-A63F-4F77248EA74D}" presName="FourNodes_2_text" presStyleLbl="node1" presStyleIdx="3" presStyleCnt="4">
        <dgm:presLayoutVars>
          <dgm:bulletEnabled val="1"/>
        </dgm:presLayoutVars>
      </dgm:prSet>
      <dgm:spPr/>
    </dgm:pt>
    <dgm:pt modelId="{04D48D18-2977-4118-A4B2-91679D6174DD}" type="pres">
      <dgm:prSet presAssocID="{2461BC2E-B342-4EE2-A63F-4F77248EA74D}" presName="FourNodes_3_text" presStyleLbl="node1" presStyleIdx="3" presStyleCnt="4">
        <dgm:presLayoutVars>
          <dgm:bulletEnabled val="1"/>
        </dgm:presLayoutVars>
      </dgm:prSet>
      <dgm:spPr/>
    </dgm:pt>
    <dgm:pt modelId="{3C78DB72-21F3-4619-99F9-C367EE969CCB}" type="pres">
      <dgm:prSet presAssocID="{2461BC2E-B342-4EE2-A63F-4F77248EA74D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4E02E50F-CF43-4FCC-B38C-A2B18F17016E}" type="presOf" srcId="{CF954EC7-0FCB-46D9-8910-60D9F7102AF9}" destId="{697F7D8A-4B98-4F7C-87A9-67BA6DA0140C}" srcOrd="0" destOrd="0" presId="urn:microsoft.com/office/officeart/2005/8/layout/vProcess5"/>
    <dgm:cxn modelId="{85FB4110-7E9B-4EBE-8DB9-F1A225E10B3A}" type="presOf" srcId="{110B72B4-2957-4835-BAD3-ECDE6A1173A3}" destId="{EA2B360E-7289-4161-8CAE-AFF1D0931E62}" srcOrd="0" destOrd="0" presId="urn:microsoft.com/office/officeart/2005/8/layout/vProcess5"/>
    <dgm:cxn modelId="{F1702118-77B2-4630-A2BF-B8CCC9DF0B76}" type="presOf" srcId="{230F8168-3DF4-490E-98D3-995ECB56FF2A}" destId="{4F047425-C310-4A2F-9005-254A7B5C8AF6}" srcOrd="0" destOrd="0" presId="urn:microsoft.com/office/officeart/2005/8/layout/vProcess5"/>
    <dgm:cxn modelId="{96EE3B26-F0B6-42FC-B4EC-B06299F7DB14}" srcId="{2461BC2E-B342-4EE2-A63F-4F77248EA74D}" destId="{61292C63-1F52-482A-A774-572D3CD168AE}" srcOrd="2" destOrd="0" parTransId="{8B0EB0B9-A989-4BC8-8943-AF2C3F8A1900}" sibTransId="{B7D698FB-F5C5-48FC-A662-7D266F3F2B44}"/>
    <dgm:cxn modelId="{4D644F2F-2C85-46AC-94D9-E93836FC3626}" type="presOf" srcId="{3004D069-C16E-46B4-B594-6C8F07CE1FF9}" destId="{3E38C8E0-4D02-4033-895C-8D52C1B054B8}" srcOrd="0" destOrd="1" presId="urn:microsoft.com/office/officeart/2005/8/layout/vProcess5"/>
    <dgm:cxn modelId="{ED304D36-3A93-4F97-BF07-AC6B996D229E}" srcId="{2461BC2E-B342-4EE2-A63F-4F77248EA74D}" destId="{110B72B4-2957-4835-BAD3-ECDE6A1173A3}" srcOrd="0" destOrd="0" parTransId="{366A7207-D7FB-4929-905B-19B0FE987649}" sibTransId="{CF954EC7-0FCB-46D9-8910-60D9F7102AF9}"/>
    <dgm:cxn modelId="{15015E49-6856-44D4-B8B5-3997495F9318}" type="presOf" srcId="{3004D069-C16E-46B4-B594-6C8F07CE1FF9}" destId="{3C78DB72-21F3-4619-99F9-C367EE969CCB}" srcOrd="1" destOrd="1" presId="urn:microsoft.com/office/officeart/2005/8/layout/vProcess5"/>
    <dgm:cxn modelId="{8BD2936C-D45F-49FB-A4AA-9BD67C5A2D11}" type="presOf" srcId="{61292C63-1F52-482A-A774-572D3CD168AE}" destId="{04D48D18-2977-4118-A4B2-91679D6174DD}" srcOrd="1" destOrd="0" presId="urn:microsoft.com/office/officeart/2005/8/layout/vProcess5"/>
    <dgm:cxn modelId="{4E22C254-A572-414D-82C0-1D8A508C9990}" srcId="{DD5D591E-F52B-4FB6-B9E5-3B9B6D10D8D2}" destId="{3004D069-C16E-46B4-B594-6C8F07CE1FF9}" srcOrd="0" destOrd="0" parTransId="{370F8B1B-2E4E-4F0C-814F-C8E884A1C56F}" sibTransId="{33787970-AD2C-47DE-8FC9-F6EF1E915B77}"/>
    <dgm:cxn modelId="{AB52238A-9B02-45E9-8F05-452F85CBE959}" type="presOf" srcId="{110B72B4-2957-4835-BAD3-ECDE6A1173A3}" destId="{5C5C50BD-185A-4C5F-A007-4D69FCBCEA74}" srcOrd="1" destOrd="0" presId="urn:microsoft.com/office/officeart/2005/8/layout/vProcess5"/>
    <dgm:cxn modelId="{FA19848E-AE47-410D-94DD-6DDC4BF56C74}" type="presOf" srcId="{B7D698FB-F5C5-48FC-A662-7D266F3F2B44}" destId="{8C7847D3-1089-4FF5-B458-97FE768A8541}" srcOrd="0" destOrd="0" presId="urn:microsoft.com/office/officeart/2005/8/layout/vProcess5"/>
    <dgm:cxn modelId="{F89FBBB9-2CF0-49EF-9772-D5348558A2C7}" type="presOf" srcId="{61292C63-1F52-482A-A774-572D3CD168AE}" destId="{24D7C67B-7177-46E3-84C5-66B502EDD523}" srcOrd="0" destOrd="0" presId="urn:microsoft.com/office/officeart/2005/8/layout/vProcess5"/>
    <dgm:cxn modelId="{25D36BC3-C67D-4729-8B35-10AB318F78B4}" type="presOf" srcId="{A2A5854B-163A-419F-A7F9-4FAF8868C06E}" destId="{097AA580-A43E-44C6-B510-7EE3B5A541BB}" srcOrd="0" destOrd="0" presId="urn:microsoft.com/office/officeart/2005/8/layout/vProcess5"/>
    <dgm:cxn modelId="{DD53FCCC-8BCC-4964-8EAC-AE6BF018EDA7}" type="presOf" srcId="{DD5D591E-F52B-4FB6-B9E5-3B9B6D10D8D2}" destId="{3C78DB72-21F3-4619-99F9-C367EE969CCB}" srcOrd="1" destOrd="0" presId="urn:microsoft.com/office/officeart/2005/8/layout/vProcess5"/>
    <dgm:cxn modelId="{9AD40ED1-23AD-4294-A8FC-0E095FDE49B9}" srcId="{2461BC2E-B342-4EE2-A63F-4F77248EA74D}" destId="{DD5D591E-F52B-4FB6-B9E5-3B9B6D10D8D2}" srcOrd="3" destOrd="0" parTransId="{611909E3-3977-4F6B-8B28-0ABCFECCC48D}" sibTransId="{05829EE4-9FAD-485D-80A9-C7B8F0291EDB}"/>
    <dgm:cxn modelId="{D3EA23D1-59B2-4E83-B1AD-F41B03737C2A}" srcId="{2461BC2E-B342-4EE2-A63F-4F77248EA74D}" destId="{230F8168-3DF4-490E-98D3-995ECB56FF2A}" srcOrd="1" destOrd="0" parTransId="{BD755A20-2B6C-4596-B2CA-9C9E3F583EC6}" sibTransId="{A2A5854B-163A-419F-A7F9-4FAF8868C06E}"/>
    <dgm:cxn modelId="{51F803E6-FB60-43CA-AFEB-4AFA41448D8D}" type="presOf" srcId="{DD5D591E-F52B-4FB6-B9E5-3B9B6D10D8D2}" destId="{3E38C8E0-4D02-4033-895C-8D52C1B054B8}" srcOrd="0" destOrd="0" presId="urn:microsoft.com/office/officeart/2005/8/layout/vProcess5"/>
    <dgm:cxn modelId="{DF9A90EB-28FD-4415-B78F-C03348F18E1F}" type="presOf" srcId="{230F8168-3DF4-490E-98D3-995ECB56FF2A}" destId="{F4E6C6CE-646F-4BE9-AB6C-EAE849462915}" srcOrd="1" destOrd="0" presId="urn:microsoft.com/office/officeart/2005/8/layout/vProcess5"/>
    <dgm:cxn modelId="{DDE452FA-5119-42B5-84D7-E54E1CFDDAA1}" type="presOf" srcId="{2461BC2E-B342-4EE2-A63F-4F77248EA74D}" destId="{1977339E-9050-42B7-B269-67378A077148}" srcOrd="0" destOrd="0" presId="urn:microsoft.com/office/officeart/2005/8/layout/vProcess5"/>
    <dgm:cxn modelId="{ACC4287F-F593-43A0-BB66-6CB020C7400F}" type="presParOf" srcId="{1977339E-9050-42B7-B269-67378A077148}" destId="{104FEFB7-2444-40A1-B686-035C30828444}" srcOrd="0" destOrd="0" presId="urn:microsoft.com/office/officeart/2005/8/layout/vProcess5"/>
    <dgm:cxn modelId="{01E0EEB9-DE9A-41D6-BC45-A8253800DBD8}" type="presParOf" srcId="{1977339E-9050-42B7-B269-67378A077148}" destId="{EA2B360E-7289-4161-8CAE-AFF1D0931E62}" srcOrd="1" destOrd="0" presId="urn:microsoft.com/office/officeart/2005/8/layout/vProcess5"/>
    <dgm:cxn modelId="{847B879A-BC80-4316-BC9E-2993B6950195}" type="presParOf" srcId="{1977339E-9050-42B7-B269-67378A077148}" destId="{4F047425-C310-4A2F-9005-254A7B5C8AF6}" srcOrd="2" destOrd="0" presId="urn:microsoft.com/office/officeart/2005/8/layout/vProcess5"/>
    <dgm:cxn modelId="{55A185E9-AEEF-4581-839A-D774B9E3462B}" type="presParOf" srcId="{1977339E-9050-42B7-B269-67378A077148}" destId="{24D7C67B-7177-46E3-84C5-66B502EDD523}" srcOrd="3" destOrd="0" presId="urn:microsoft.com/office/officeart/2005/8/layout/vProcess5"/>
    <dgm:cxn modelId="{57AF2451-6E90-467D-8276-AD3F4BFDE352}" type="presParOf" srcId="{1977339E-9050-42B7-B269-67378A077148}" destId="{3E38C8E0-4D02-4033-895C-8D52C1B054B8}" srcOrd="4" destOrd="0" presId="urn:microsoft.com/office/officeart/2005/8/layout/vProcess5"/>
    <dgm:cxn modelId="{B0CA6441-0C79-45D4-9F8C-6761DDB39A72}" type="presParOf" srcId="{1977339E-9050-42B7-B269-67378A077148}" destId="{697F7D8A-4B98-4F7C-87A9-67BA6DA0140C}" srcOrd="5" destOrd="0" presId="urn:microsoft.com/office/officeart/2005/8/layout/vProcess5"/>
    <dgm:cxn modelId="{D6D61B26-29C2-4A7C-BC12-C181232F9353}" type="presParOf" srcId="{1977339E-9050-42B7-B269-67378A077148}" destId="{097AA580-A43E-44C6-B510-7EE3B5A541BB}" srcOrd="6" destOrd="0" presId="urn:microsoft.com/office/officeart/2005/8/layout/vProcess5"/>
    <dgm:cxn modelId="{7841E088-703E-4376-A203-9E21ADE86610}" type="presParOf" srcId="{1977339E-9050-42B7-B269-67378A077148}" destId="{8C7847D3-1089-4FF5-B458-97FE768A8541}" srcOrd="7" destOrd="0" presId="urn:microsoft.com/office/officeart/2005/8/layout/vProcess5"/>
    <dgm:cxn modelId="{9F98A288-3F6E-4993-AF12-CE2632118CCC}" type="presParOf" srcId="{1977339E-9050-42B7-B269-67378A077148}" destId="{5C5C50BD-185A-4C5F-A007-4D69FCBCEA74}" srcOrd="8" destOrd="0" presId="urn:microsoft.com/office/officeart/2005/8/layout/vProcess5"/>
    <dgm:cxn modelId="{396E183B-04FD-4D9D-A507-D1405CFF2754}" type="presParOf" srcId="{1977339E-9050-42B7-B269-67378A077148}" destId="{F4E6C6CE-646F-4BE9-AB6C-EAE849462915}" srcOrd="9" destOrd="0" presId="urn:microsoft.com/office/officeart/2005/8/layout/vProcess5"/>
    <dgm:cxn modelId="{2D57E223-2668-4444-B680-ED52EF1D286E}" type="presParOf" srcId="{1977339E-9050-42B7-B269-67378A077148}" destId="{04D48D18-2977-4118-A4B2-91679D6174DD}" srcOrd="10" destOrd="0" presId="urn:microsoft.com/office/officeart/2005/8/layout/vProcess5"/>
    <dgm:cxn modelId="{B4C73E21-63D7-49E1-9254-D5AC3291F273}" type="presParOf" srcId="{1977339E-9050-42B7-B269-67378A077148}" destId="{3C78DB72-21F3-4619-99F9-C367EE969CC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B360E-7289-4161-8CAE-AFF1D0931E62}">
      <dsp:nvSpPr>
        <dsp:cNvPr id="0" name=""/>
        <dsp:cNvSpPr/>
      </dsp:nvSpPr>
      <dsp:spPr>
        <a:xfrm>
          <a:off x="0" y="0"/>
          <a:ext cx="7694506" cy="9005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What is Magnet Axiom</a:t>
          </a:r>
        </a:p>
      </dsp:txBody>
      <dsp:txXfrm>
        <a:off x="26377" y="26377"/>
        <a:ext cx="6646626" cy="847812"/>
      </dsp:txXfrm>
    </dsp:sp>
    <dsp:sp modelId="{4F047425-C310-4A2F-9005-254A7B5C8AF6}">
      <dsp:nvSpPr>
        <dsp:cNvPr id="0" name=""/>
        <dsp:cNvSpPr/>
      </dsp:nvSpPr>
      <dsp:spPr>
        <a:xfrm>
          <a:off x="644414" y="1064305"/>
          <a:ext cx="7694506" cy="900566"/>
        </a:xfrm>
        <a:prstGeom prst="roundRect">
          <a:avLst>
            <a:gd name="adj" fmla="val 10000"/>
          </a:avLst>
        </a:prstGeom>
        <a:solidFill>
          <a:schemeClr val="accent2">
            <a:hueOff val="319356"/>
            <a:satOff val="-1825"/>
            <a:lumOff val="176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Loading the image into Magnet Axiom</a:t>
          </a:r>
        </a:p>
      </dsp:txBody>
      <dsp:txXfrm>
        <a:off x="670791" y="1090682"/>
        <a:ext cx="6411969" cy="847812"/>
      </dsp:txXfrm>
    </dsp:sp>
    <dsp:sp modelId="{24D7C67B-7177-46E3-84C5-66B502EDD523}">
      <dsp:nvSpPr>
        <dsp:cNvPr id="0" name=""/>
        <dsp:cNvSpPr/>
      </dsp:nvSpPr>
      <dsp:spPr>
        <a:xfrm>
          <a:off x="1279211" y="2128610"/>
          <a:ext cx="7694506" cy="900566"/>
        </a:xfrm>
        <a:prstGeom prst="roundRect">
          <a:avLst>
            <a:gd name="adj" fmla="val 10000"/>
          </a:avLst>
        </a:prstGeom>
        <a:solidFill>
          <a:schemeClr val="accent2">
            <a:hueOff val="638711"/>
            <a:satOff val="-3650"/>
            <a:lumOff val="353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Examining data with Magnet Axiom</a:t>
          </a:r>
        </a:p>
      </dsp:txBody>
      <dsp:txXfrm>
        <a:off x="1305588" y="2154987"/>
        <a:ext cx="6421587" cy="847812"/>
      </dsp:txXfrm>
    </dsp:sp>
    <dsp:sp modelId="{3E38C8E0-4D02-4033-895C-8D52C1B054B8}">
      <dsp:nvSpPr>
        <dsp:cNvPr id="0" name=""/>
        <dsp:cNvSpPr/>
      </dsp:nvSpPr>
      <dsp:spPr>
        <a:xfrm>
          <a:off x="1923626" y="3192915"/>
          <a:ext cx="7694506" cy="900566"/>
        </a:xfrm>
        <a:prstGeom prst="roundRect">
          <a:avLst>
            <a:gd name="adj" fmla="val 10000"/>
          </a:avLst>
        </a:prstGeom>
        <a:solidFill>
          <a:schemeClr val="accent2">
            <a:hueOff val="958067"/>
            <a:satOff val="-5475"/>
            <a:lumOff val="529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Reporting with Magnet Axiom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Review Reports</a:t>
          </a:r>
        </a:p>
      </dsp:txBody>
      <dsp:txXfrm>
        <a:off x="1950003" y="3219292"/>
        <a:ext cx="6411969" cy="847812"/>
      </dsp:txXfrm>
    </dsp:sp>
    <dsp:sp modelId="{697F7D8A-4B98-4F7C-87A9-67BA6DA0140C}">
      <dsp:nvSpPr>
        <dsp:cNvPr id="0" name=""/>
        <dsp:cNvSpPr/>
      </dsp:nvSpPr>
      <dsp:spPr>
        <a:xfrm>
          <a:off x="7109138" y="689751"/>
          <a:ext cx="585367" cy="585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240846" y="689751"/>
        <a:ext cx="321951" cy="440489"/>
      </dsp:txXfrm>
    </dsp:sp>
    <dsp:sp modelId="{097AA580-A43E-44C6-B510-7EE3B5A541BB}">
      <dsp:nvSpPr>
        <dsp:cNvPr id="0" name=""/>
        <dsp:cNvSpPr/>
      </dsp:nvSpPr>
      <dsp:spPr>
        <a:xfrm>
          <a:off x="7753553" y="1754057"/>
          <a:ext cx="585367" cy="585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5565"/>
            <a:satOff val="4983"/>
            <a:lumOff val="475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505565"/>
              <a:satOff val="4983"/>
              <a:lumOff val="4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7885261" y="1754057"/>
        <a:ext cx="321951" cy="440489"/>
      </dsp:txXfrm>
    </dsp:sp>
    <dsp:sp modelId="{8C7847D3-1089-4FF5-B458-97FE768A8541}">
      <dsp:nvSpPr>
        <dsp:cNvPr id="0" name=""/>
        <dsp:cNvSpPr/>
      </dsp:nvSpPr>
      <dsp:spPr>
        <a:xfrm>
          <a:off x="8388350" y="2818362"/>
          <a:ext cx="585367" cy="5853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011130"/>
            <a:satOff val="9966"/>
            <a:lumOff val="951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1011130"/>
              <a:satOff val="9966"/>
              <a:lumOff val="9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520058" y="2818362"/>
        <a:ext cx="321951" cy="4404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6E3-57F9-402E-BDBA-5B2DE11C8530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98C7-164A-4723-84F0-B1E4B080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https://digitalcorpora.s3.amazonaws.com/corpora/mobile/ios_13_4_1/ios_13_4_1.zip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55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1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https://digitalcorpora.s3.amazonaws.com/corpora/mobile/ios_13_4_1/ios_13_4_1.zip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68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6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1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8255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61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7708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95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63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74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16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51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16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47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3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4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91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0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6BAF9-88AC-4600-B511-347782B9C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4337" y="1265314"/>
            <a:ext cx="4299666" cy="3249131"/>
          </a:xfrm>
        </p:spPr>
        <p:txBody>
          <a:bodyPr>
            <a:normAutofit/>
          </a:bodyPr>
          <a:lstStyle/>
          <a:p>
            <a:pPr algn="l"/>
            <a:r>
              <a:rPr lang="en-GB"/>
              <a:t>Magnet Axiom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D3106-2EE0-40F4-8C0B-042135FF9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4336" y="4514446"/>
            <a:ext cx="4299666" cy="871042"/>
          </a:xfrm>
        </p:spPr>
        <p:txBody>
          <a:bodyPr>
            <a:normAutofit/>
          </a:bodyPr>
          <a:lstStyle/>
          <a:p>
            <a:pPr algn="l"/>
            <a:r>
              <a:rPr lang="en-US"/>
              <a:t>iOS 13 Investigation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Graphic 6" descr="Hard Drive">
            <a:extLst>
              <a:ext uri="{FF2B5EF4-FFF2-40B4-BE49-F238E27FC236}">
                <a16:creationId xmlns:a16="http://schemas.microsoft.com/office/drawing/2014/main" id="{783CA666-2603-FC32-F508-317073F1A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8604" y="1550139"/>
            <a:ext cx="3765692" cy="37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5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F4BDB-71B1-864A-BA67-2154AF6A5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Once Axiom Process is Open Select Create New Case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73525EF-90DF-414B-A787-CAB454FE7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053453"/>
            <a:ext cx="7650449" cy="417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28CDBAE-A2B6-B648-9C27-8C5E40BE88CA}"/>
              </a:ext>
            </a:extLst>
          </p:cNvPr>
          <p:cNvCxnSpPr>
            <a:cxnSpLocks/>
          </p:cNvCxnSpPr>
          <p:nvPr/>
        </p:nvCxnSpPr>
        <p:spPr>
          <a:xfrm flipH="1">
            <a:off x="4051480" y="3657943"/>
            <a:ext cx="122388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209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CBE0756-3EA0-8749-B26B-AA426D128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324" y="259492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4F623E-5EDE-D14B-BC3C-D7806EBAAEB3}"/>
              </a:ext>
            </a:extLst>
          </p:cNvPr>
          <p:cNvSpPr txBox="1"/>
          <p:nvPr/>
        </p:nvSpPr>
        <p:spPr>
          <a:xfrm>
            <a:off x="168876" y="1971237"/>
            <a:ext cx="4098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Fill in the Case Details</a:t>
            </a:r>
          </a:p>
          <a:p>
            <a:r>
              <a:rPr lang="en-US" dirty="0"/>
              <a:t>Case Number</a:t>
            </a:r>
          </a:p>
          <a:p>
            <a:r>
              <a:rPr lang="en-US" dirty="0"/>
              <a:t>Case Type</a:t>
            </a:r>
          </a:p>
          <a:p>
            <a:r>
              <a:rPr lang="en-US" dirty="0"/>
              <a:t>Location for Case files to be stored</a:t>
            </a:r>
          </a:p>
          <a:p>
            <a:r>
              <a:rPr lang="en-US" dirty="0"/>
              <a:t>Location for Acquired Evidence to be stored. (Only if imaging withing Axiom)</a:t>
            </a:r>
          </a:p>
          <a:p>
            <a:r>
              <a:rPr lang="en-US" dirty="0"/>
              <a:t>Examiner name and Lastly, Report options.</a:t>
            </a:r>
          </a:p>
        </p:txBody>
      </p:sp>
    </p:spTree>
    <p:extLst>
      <p:ext uri="{BB962C8B-B14F-4D97-AF65-F5344CB8AC3E}">
        <p14:creationId xmlns:p14="http://schemas.microsoft.com/office/powerpoint/2010/main" val="1806625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DA62ED0C-862D-7F46-BC70-6C7D90AAF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103" y="564510"/>
            <a:ext cx="9382897" cy="572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D60506-75DC-844C-AD75-82F19B593231}"/>
              </a:ext>
            </a:extLst>
          </p:cNvPr>
          <p:cNvSpPr txBox="1"/>
          <p:nvPr/>
        </p:nvSpPr>
        <p:spPr>
          <a:xfrm>
            <a:off x="0" y="2051222"/>
            <a:ext cx="28091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the Evidence Source</a:t>
            </a:r>
          </a:p>
          <a:p>
            <a:r>
              <a:rPr lang="en-US" dirty="0"/>
              <a:t>In this case, Mobile.</a:t>
            </a:r>
          </a:p>
          <a:p>
            <a:endParaRPr lang="en-US" dirty="0"/>
          </a:p>
          <a:p>
            <a:r>
              <a:rPr lang="en-US" dirty="0"/>
              <a:t>Proceed to Processing Details.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CD78B70-12C3-0F4C-9DFA-A4A7DDA65714}"/>
              </a:ext>
            </a:extLst>
          </p:cNvPr>
          <p:cNvCxnSpPr>
            <a:cxnSpLocks/>
          </p:cNvCxnSpPr>
          <p:nvPr/>
        </p:nvCxnSpPr>
        <p:spPr>
          <a:xfrm flipV="1">
            <a:off x="6096000" y="2613797"/>
            <a:ext cx="0" cy="8152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776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07B73DA6-156C-8049-B56F-3E0F2DCFC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844" y="976184"/>
            <a:ext cx="8964156" cy="545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53B341-48FE-A64B-ABE5-95A8E77B47A4}"/>
              </a:ext>
            </a:extLst>
          </p:cNvPr>
          <p:cNvSpPr txBox="1"/>
          <p:nvPr/>
        </p:nvSpPr>
        <p:spPr>
          <a:xfrm>
            <a:off x="0" y="2228326"/>
            <a:ext cx="34486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 the mobile evidence source</a:t>
            </a:r>
          </a:p>
          <a:p>
            <a:endParaRPr lang="en-US" dirty="0"/>
          </a:p>
          <a:p>
            <a:r>
              <a:rPr lang="en-US" dirty="0"/>
              <a:t>In this case – iOS</a:t>
            </a:r>
          </a:p>
          <a:p>
            <a:endParaRPr lang="en-US" dirty="0"/>
          </a:p>
          <a:p>
            <a:r>
              <a:rPr lang="en-US" dirty="0"/>
              <a:t>Proceed with Next.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66488EF-2587-7A4C-92CD-D47AD0A562FF}"/>
              </a:ext>
            </a:extLst>
          </p:cNvPr>
          <p:cNvCxnSpPr>
            <a:cxnSpLocks/>
          </p:cNvCxnSpPr>
          <p:nvPr/>
        </p:nvCxnSpPr>
        <p:spPr>
          <a:xfrm flipV="1">
            <a:off x="6380205" y="2890451"/>
            <a:ext cx="0" cy="8152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827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58B3D209-F327-6E4B-BCE8-31840A232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551" y="740461"/>
            <a:ext cx="9263449" cy="564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17B659-D065-3648-828E-B81C1C55504B}"/>
              </a:ext>
            </a:extLst>
          </p:cNvPr>
          <p:cNvSpPr txBox="1"/>
          <p:nvPr/>
        </p:nvSpPr>
        <p:spPr>
          <a:xfrm>
            <a:off x="135925" y="2274838"/>
            <a:ext cx="25702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Here, either point Axiom to the Image or Acquire it with Axiom’s built in Imager.</a:t>
            </a:r>
          </a:p>
          <a:p>
            <a:endParaRPr lang="en-US" dirty="0"/>
          </a:p>
          <a:p>
            <a:r>
              <a:rPr lang="en-US" dirty="0"/>
              <a:t>Since we already have the image, we can select Load evidence.</a:t>
            </a:r>
          </a:p>
          <a:p>
            <a:endParaRPr lang="en-US" dirty="0"/>
          </a:p>
          <a:p>
            <a:r>
              <a:rPr lang="en-US" dirty="0"/>
              <a:t>Proceed with Next.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5D92E1C-5506-EB41-B3F5-534F6BF2C69F}"/>
              </a:ext>
            </a:extLst>
          </p:cNvPr>
          <p:cNvCxnSpPr>
            <a:cxnSpLocks/>
          </p:cNvCxnSpPr>
          <p:nvPr/>
        </p:nvCxnSpPr>
        <p:spPr>
          <a:xfrm flipV="1">
            <a:off x="5305167" y="2717456"/>
            <a:ext cx="0" cy="8152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263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98E77188-4C69-1541-9DDA-F5FDDD03B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606" y="691978"/>
            <a:ext cx="9329394" cy="568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A569B4-7CCB-2F4C-8613-A0CEC1FA16C7}"/>
              </a:ext>
            </a:extLst>
          </p:cNvPr>
          <p:cNvSpPr txBox="1"/>
          <p:nvPr/>
        </p:nvSpPr>
        <p:spPr>
          <a:xfrm>
            <a:off x="111211" y="2063578"/>
            <a:ext cx="2652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can either point Axiom at a phone image or a set of files &amp; folders. Since the extraction is in a zip format select Files &amp; Folders.</a:t>
            </a:r>
          </a:p>
          <a:p>
            <a:endParaRPr lang="en-US" dirty="0"/>
          </a:p>
          <a:p>
            <a:r>
              <a:rPr lang="en-US" dirty="0"/>
              <a:t>Proceed with Next.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18A9CA-39AC-8542-B5F5-82ADB882F4E9}"/>
              </a:ext>
            </a:extLst>
          </p:cNvPr>
          <p:cNvCxnSpPr>
            <a:cxnSpLocks/>
          </p:cNvCxnSpPr>
          <p:nvPr/>
        </p:nvCxnSpPr>
        <p:spPr>
          <a:xfrm flipV="1">
            <a:off x="6100118" y="2717456"/>
            <a:ext cx="0" cy="8152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383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8FDA4EBF-FA8D-7F4E-93D9-6E3FEB3F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279" y="580768"/>
            <a:ext cx="9535721" cy="57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8BDA7B-EB36-0348-83A9-E8AABFCF2A96}"/>
              </a:ext>
            </a:extLst>
          </p:cNvPr>
          <p:cNvSpPr txBox="1"/>
          <p:nvPr/>
        </p:nvSpPr>
        <p:spPr>
          <a:xfrm>
            <a:off x="160638" y="2828835"/>
            <a:ext cx="24956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Axiom is pointed at the Image file.</a:t>
            </a:r>
          </a:p>
          <a:p>
            <a:endParaRPr lang="en-US" dirty="0"/>
          </a:p>
          <a:p>
            <a:r>
              <a:rPr lang="en-US" dirty="0"/>
              <a:t>Proceed to Processing Details.</a:t>
            </a:r>
          </a:p>
        </p:txBody>
      </p:sp>
    </p:spTree>
    <p:extLst>
      <p:ext uri="{BB962C8B-B14F-4D97-AF65-F5344CB8AC3E}">
        <p14:creationId xmlns:p14="http://schemas.microsoft.com/office/powerpoint/2010/main" val="3803124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A7FCD8F-CAC0-E845-B877-0C9D9AB11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459" y="605824"/>
            <a:ext cx="9370541" cy="564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A01578-2A03-2947-B6E1-60EA953A4923}"/>
              </a:ext>
            </a:extLst>
          </p:cNvPr>
          <p:cNvSpPr txBox="1"/>
          <p:nvPr/>
        </p:nvSpPr>
        <p:spPr>
          <a:xfrm>
            <a:off x="123567" y="1223319"/>
            <a:ext cx="26978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Under Processing Details there are optional settings that can be toggled before ingesting. </a:t>
            </a:r>
          </a:p>
          <a:p>
            <a:endParaRPr lang="en-US" dirty="0"/>
          </a:p>
          <a:p>
            <a:r>
              <a:rPr lang="en-US" dirty="0"/>
              <a:t>Proceed to Artifact details.</a:t>
            </a:r>
          </a:p>
        </p:txBody>
      </p:sp>
    </p:spTree>
    <p:extLst>
      <p:ext uri="{BB962C8B-B14F-4D97-AF65-F5344CB8AC3E}">
        <p14:creationId xmlns:p14="http://schemas.microsoft.com/office/powerpoint/2010/main" val="4265397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116B8219-1C5F-5B4C-8447-57AA4DB7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41" y="976184"/>
            <a:ext cx="8896659" cy="54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6F9924-63E6-D34C-B93B-1A051647B4DC}"/>
              </a:ext>
            </a:extLst>
          </p:cNvPr>
          <p:cNvSpPr txBox="1"/>
          <p:nvPr/>
        </p:nvSpPr>
        <p:spPr>
          <a:xfrm>
            <a:off x="185353" y="2228671"/>
            <a:ext cx="2903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this menu we can customize which artifacts are parsed. Select customize mobile artifacts.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9A72F5B-76E0-B445-946A-9D30E2052F9E}"/>
              </a:ext>
            </a:extLst>
          </p:cNvPr>
          <p:cNvCxnSpPr>
            <a:cxnSpLocks/>
          </p:cNvCxnSpPr>
          <p:nvPr/>
        </p:nvCxnSpPr>
        <p:spPr>
          <a:xfrm flipH="1" flipV="1">
            <a:off x="6532604" y="2927521"/>
            <a:ext cx="807309" cy="3470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452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025F78B5-47E0-7141-9422-78278076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966" y="407773"/>
            <a:ext cx="9851034" cy="59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814D51-CF5C-904F-AD8B-A47323D20AA0}"/>
              </a:ext>
            </a:extLst>
          </p:cNvPr>
          <p:cNvSpPr txBox="1"/>
          <p:nvPr/>
        </p:nvSpPr>
        <p:spPr>
          <a:xfrm>
            <a:off x="172994" y="1997839"/>
            <a:ext cx="20017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Every icon is referred to an </a:t>
            </a:r>
            <a:r>
              <a:rPr lang="en-US" i="1" dirty="0"/>
              <a:t>artifact </a:t>
            </a:r>
            <a:r>
              <a:rPr lang="en-US" dirty="0"/>
              <a:t>(data type).</a:t>
            </a:r>
          </a:p>
          <a:p>
            <a:endParaRPr lang="en-US" dirty="0"/>
          </a:p>
          <a:p>
            <a:r>
              <a:rPr lang="en-US" dirty="0"/>
              <a:t>Checked artifacts will be ran against the image, unchecked artifacts will not be run against the image. </a:t>
            </a:r>
          </a:p>
        </p:txBody>
      </p:sp>
    </p:spTree>
    <p:extLst>
      <p:ext uri="{BB962C8B-B14F-4D97-AF65-F5344CB8AC3E}">
        <p14:creationId xmlns:p14="http://schemas.microsoft.com/office/powerpoint/2010/main" val="274053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66B91-5AA3-4CF6-AD16-69CE8D02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C7BC486-18A5-E2B6-00A4-8AA7E66340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483255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1211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51" name="Group 1843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8440" name="Straight Connector 1843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41" name="Straight Connector 1844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44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44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444" name="Isosceles Triangle 1844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44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44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44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448" name="Isosceles Triangle 1844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449" name="Isosceles Triangle 1844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4EF03AD-D302-0245-86A8-340C11FC84B5}"/>
              </a:ext>
            </a:extLst>
          </p:cNvPr>
          <p:cNvSpPr txBox="1"/>
          <p:nvPr/>
        </p:nvSpPr>
        <p:spPr>
          <a:xfrm>
            <a:off x="1600199" y="4571999"/>
            <a:ext cx="7673801" cy="10876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Artifacts – Page 2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8F855B99-E0C3-F646-A769-59A237A60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1" y="609600"/>
            <a:ext cx="6045407" cy="364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542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3" name="Group 19462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464" name="Straight Connector 19463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65" name="Straight Connector 19464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66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467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468" name="Isosceles Triangle 19467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469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470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471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472" name="Isosceles Triangle 19471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473" name="Isosceles Triangle 19472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FFE3D8D-D5F5-FF49-9D73-E78D53CFF4F7}"/>
              </a:ext>
            </a:extLst>
          </p:cNvPr>
          <p:cNvSpPr txBox="1"/>
          <p:nvPr/>
        </p:nvSpPr>
        <p:spPr>
          <a:xfrm>
            <a:off x="985969" y="4553712"/>
            <a:ext cx="8288032" cy="10963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Artifacts – Page 3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DAD81015-72C2-5247-B4A4-0C3F1121A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6556" y="934222"/>
            <a:ext cx="5386856" cy="329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451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7" name="Group 20486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488" name="Straight Connector 20487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89" name="Straight Connector 20488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490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491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492" name="Isosceles Triangle 20491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493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494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495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496" name="Isosceles Triangle 20495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497" name="Isosceles Triangle 20496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D1259BA-C794-F247-AF7B-F75E2354E368}"/>
              </a:ext>
            </a:extLst>
          </p:cNvPr>
          <p:cNvSpPr txBox="1"/>
          <p:nvPr/>
        </p:nvSpPr>
        <p:spPr>
          <a:xfrm>
            <a:off x="1600199" y="4571999"/>
            <a:ext cx="7673801" cy="10876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Artifacts – Page 4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D4359E13-CF9B-A840-8660-F3B72FB81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1" y="609600"/>
            <a:ext cx="5971078" cy="364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05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1" name="Group 21510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1512" name="Straight Connector 21511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13" name="Straight Connector 21512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514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515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516" name="Isosceles Triangle 21515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517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518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519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520" name="Isosceles Triangle 21519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521" name="Isosceles Triangle 21520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F55B7CA-EFC7-BA48-A1F9-A23E915456F4}"/>
              </a:ext>
            </a:extLst>
          </p:cNvPr>
          <p:cNvSpPr txBox="1"/>
          <p:nvPr/>
        </p:nvSpPr>
        <p:spPr>
          <a:xfrm>
            <a:off x="985969" y="4553712"/>
            <a:ext cx="8288032" cy="10963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Artifacts – Page 5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4A018687-FE77-9F43-8658-37B7DB2E6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4388" y="934222"/>
            <a:ext cx="5431193" cy="329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537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5" name="Group 22534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2536" name="Straight Connector 22535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37" name="Straight Connector 22536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538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539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540" name="Isosceles Triangle 22539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541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542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543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544" name="Isosceles Triangle 22543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545" name="Isosceles Triangle 22544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A1F10D0-1C26-DB4A-A69D-4131CF219A3B}"/>
              </a:ext>
            </a:extLst>
          </p:cNvPr>
          <p:cNvSpPr txBox="1"/>
          <p:nvPr/>
        </p:nvSpPr>
        <p:spPr>
          <a:xfrm>
            <a:off x="1600199" y="4571999"/>
            <a:ext cx="7673801" cy="10876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Artifacts – Page 6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12E53B95-22A1-E44D-B0F4-F42504950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1" y="609600"/>
            <a:ext cx="5995649" cy="364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783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9" name="Group 2355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3560" name="Straight Connector 2355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61" name="Straight Connector 2356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56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56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564" name="Isosceles Triangle 2356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56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56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56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568" name="Isosceles Triangle 2356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569" name="Isosceles Triangle 2356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6CEC4D7-E8B4-FD49-A95B-C143DFC19D6E}"/>
              </a:ext>
            </a:extLst>
          </p:cNvPr>
          <p:cNvSpPr txBox="1"/>
          <p:nvPr/>
        </p:nvSpPr>
        <p:spPr>
          <a:xfrm>
            <a:off x="985969" y="4553712"/>
            <a:ext cx="8288032" cy="10963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Artifacts – Page 7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77EB7959-0906-6B42-8FDE-60867E7BC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3166" y="934222"/>
            <a:ext cx="5453636" cy="329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895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6F7EBC02-12C9-9D47-8CD1-EA86510E8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687" y="365125"/>
            <a:ext cx="9870864" cy="60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4C5BCC-E759-3044-B782-B5F3D7DE45F0}"/>
              </a:ext>
            </a:extLst>
          </p:cNvPr>
          <p:cNvSpPr txBox="1"/>
          <p:nvPr/>
        </p:nvSpPr>
        <p:spPr>
          <a:xfrm>
            <a:off x="98854" y="2690336"/>
            <a:ext cx="21028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all the artifacts are selected, proceed with Analyze Evidence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71F445-0D26-2648-8D71-181BF29DB340}"/>
              </a:ext>
            </a:extLst>
          </p:cNvPr>
          <p:cNvCxnSpPr>
            <a:cxnSpLocks/>
          </p:cNvCxnSpPr>
          <p:nvPr/>
        </p:nvCxnSpPr>
        <p:spPr>
          <a:xfrm>
            <a:off x="11611232" y="5461687"/>
            <a:ext cx="0" cy="6662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574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9" name="Group 25608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610" name="Straight Connector 25609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11" name="Straight Connector 25610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612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613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614" name="Isosceles Triangle 25613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615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616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617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618" name="Isosceles Triangle 25617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619" name="Isosceles Triangle 25618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C32D72C-7781-ED4D-AA0B-654FA2A6B14B}"/>
              </a:ext>
            </a:extLst>
          </p:cNvPr>
          <p:cNvSpPr txBox="1"/>
          <p:nvPr/>
        </p:nvSpPr>
        <p:spPr>
          <a:xfrm>
            <a:off x="890423" y="835015"/>
            <a:ext cx="4410720" cy="32158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0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Axiom Process will begin to ingest the data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4F490E82-F6CD-2B4E-AC2D-AA052A237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6570" y="1189502"/>
            <a:ext cx="3765692" cy="227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4BF478FC-C5CB-294D-9A2B-216BBD280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7302" y="4217645"/>
            <a:ext cx="3765692" cy="165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309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6F3ABA5B-E70A-6844-A173-167BCC282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651" y="365125"/>
            <a:ext cx="9953350" cy="606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BA5B11-6612-0D4A-97FA-59E934B88D16}"/>
              </a:ext>
            </a:extLst>
          </p:cNvPr>
          <p:cNvSpPr txBox="1"/>
          <p:nvPr/>
        </p:nvSpPr>
        <p:spPr>
          <a:xfrm>
            <a:off x="26792" y="2261287"/>
            <a:ext cx="2211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Axiom Process is done parsing through the image, it will automatically open Axiom Examine. From there we can examine the contents of the image.</a:t>
            </a:r>
          </a:p>
        </p:txBody>
      </p:sp>
    </p:spTree>
    <p:extLst>
      <p:ext uri="{BB962C8B-B14F-4D97-AF65-F5344CB8AC3E}">
        <p14:creationId xmlns:p14="http://schemas.microsoft.com/office/powerpoint/2010/main" val="778343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Picture 5" descr="A question mark of a typewriter type bar">
            <a:extLst>
              <a:ext uri="{FF2B5EF4-FFF2-40B4-BE49-F238E27FC236}">
                <a16:creationId xmlns:a16="http://schemas.microsoft.com/office/drawing/2014/main" id="{8CA683A4-C373-A7C2-7193-38AF96FEE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93" r="-2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475D6DA3-EE7E-FF45-99C7-4DF715D65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Examining data with Magnet Axiom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3336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" name="Group 1030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F4C9080-0EAF-46F8-9849-8E00B7256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7" y="1265314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What is Magnet Axiom</a:t>
            </a:r>
          </a:p>
        </p:txBody>
      </p:sp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Uncover Digital Evidence - Build Stronger Cases | Magnet Forensics">
            <a:extLst>
              <a:ext uri="{FF2B5EF4-FFF2-40B4-BE49-F238E27FC236}">
                <a16:creationId xmlns:a16="http://schemas.microsoft.com/office/drawing/2014/main" id="{C1FC13F9-4169-0047-A829-6695FA8FE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8604" y="1770723"/>
            <a:ext cx="3765692" cy="332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38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85C5E007-CACB-3F4E-8D5D-925A4CDBF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135" y="630195"/>
            <a:ext cx="9302865" cy="565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BD771E-B4E6-E54C-BC21-4ED1BDB6E54E}"/>
              </a:ext>
            </a:extLst>
          </p:cNvPr>
          <p:cNvSpPr txBox="1"/>
          <p:nvPr/>
        </p:nvSpPr>
        <p:spPr>
          <a:xfrm>
            <a:off x="160638" y="2413337"/>
            <a:ext cx="27284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the Image is loaded in, the Axiom home page looks like this.</a:t>
            </a:r>
          </a:p>
          <a:p>
            <a:endParaRPr lang="en-US" dirty="0"/>
          </a:p>
          <a:p>
            <a:r>
              <a:rPr lang="en-US" dirty="0"/>
              <a:t>To view the evidence, click on </a:t>
            </a:r>
            <a:r>
              <a:rPr lang="en-US" i="1" dirty="0"/>
              <a:t>View Evidence For This Source Only.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C86C65D-FCF9-4C4A-98B8-4AE3493AF34A}"/>
              </a:ext>
            </a:extLst>
          </p:cNvPr>
          <p:cNvCxnSpPr>
            <a:cxnSpLocks/>
          </p:cNvCxnSpPr>
          <p:nvPr/>
        </p:nvCxnSpPr>
        <p:spPr>
          <a:xfrm flipH="1">
            <a:off x="7459362" y="1757399"/>
            <a:ext cx="59724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392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178C1FB1-EE80-1D4E-8C19-BB6260C07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000" y="444843"/>
            <a:ext cx="9690000" cy="594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621911-180F-E34A-9009-2F0EE635A03C}"/>
              </a:ext>
            </a:extLst>
          </p:cNvPr>
          <p:cNvSpPr txBox="1"/>
          <p:nvPr/>
        </p:nvSpPr>
        <p:spPr>
          <a:xfrm>
            <a:off x="0" y="1710457"/>
            <a:ext cx="2502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Axiom UI appears as such;</a:t>
            </a:r>
          </a:p>
          <a:p>
            <a:endParaRPr lang="en-US" dirty="0"/>
          </a:p>
          <a:p>
            <a:r>
              <a:rPr lang="en-US" dirty="0"/>
              <a:t>On the left are Artifact types and Artifacts.</a:t>
            </a:r>
          </a:p>
          <a:p>
            <a:endParaRPr lang="en-US" dirty="0"/>
          </a:p>
          <a:p>
            <a:r>
              <a:rPr lang="en-US" dirty="0"/>
              <a:t>In the middle are each entries for each artifact.</a:t>
            </a:r>
          </a:p>
          <a:p>
            <a:endParaRPr lang="en-US" dirty="0"/>
          </a:p>
          <a:p>
            <a:r>
              <a:rPr lang="en-US" dirty="0"/>
              <a:t>On the right is the Metadata and source information related to each entry.</a:t>
            </a:r>
          </a:p>
        </p:txBody>
      </p:sp>
    </p:spTree>
    <p:extLst>
      <p:ext uri="{BB962C8B-B14F-4D97-AF65-F5344CB8AC3E}">
        <p14:creationId xmlns:p14="http://schemas.microsoft.com/office/powerpoint/2010/main" val="2095348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 descr="Cribbage board game in red, blue, and white">
            <a:extLst>
              <a:ext uri="{FF2B5EF4-FFF2-40B4-BE49-F238E27FC236}">
                <a16:creationId xmlns:a16="http://schemas.microsoft.com/office/drawing/2014/main" id="{9E1781FB-32DF-75C3-D672-120D7DD55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24" r="10546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C5F55F-A57C-A742-A692-752036DBA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Reporting with Magnet Axiom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80542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6AFA1913-652D-DE4A-8AD6-603C917DA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00" y="365125"/>
            <a:ext cx="10036000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022BEB-4B32-4F4C-8C14-BAED44D551B3}"/>
              </a:ext>
            </a:extLst>
          </p:cNvPr>
          <p:cNvSpPr txBox="1"/>
          <p:nvPr/>
        </p:nvSpPr>
        <p:spPr>
          <a:xfrm>
            <a:off x="0" y="2690336"/>
            <a:ext cx="215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create a report, right click on the data source and select create export/report.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5AAF6F-F1D0-5C49-B88F-C59902ABC93D}"/>
              </a:ext>
            </a:extLst>
          </p:cNvPr>
          <p:cNvCxnSpPr>
            <a:cxnSpLocks/>
          </p:cNvCxnSpPr>
          <p:nvPr/>
        </p:nvCxnSpPr>
        <p:spPr>
          <a:xfrm flipH="1">
            <a:off x="4493740" y="1411410"/>
            <a:ext cx="59724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32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8A83E58A-6F2D-DC4C-AD91-FCD4654A2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8269"/>
            <a:ext cx="7924800" cy="61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B0C492-87C2-214D-99CD-2FAC83FE0735}"/>
              </a:ext>
            </a:extLst>
          </p:cNvPr>
          <p:cNvSpPr txBox="1"/>
          <p:nvPr/>
        </p:nvSpPr>
        <p:spPr>
          <a:xfrm>
            <a:off x="148280" y="2413337"/>
            <a:ext cx="3933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report wizard will pop up and you can select which format you want your report to be.</a:t>
            </a:r>
          </a:p>
          <a:p>
            <a:endParaRPr lang="en-US" dirty="0"/>
          </a:p>
          <a:p>
            <a:r>
              <a:rPr lang="en-US" dirty="0"/>
              <a:t>For this example, we are going to create a Portable Case. Which emulates Axiom without needing a license.</a:t>
            </a:r>
          </a:p>
        </p:txBody>
      </p:sp>
    </p:spTree>
    <p:extLst>
      <p:ext uri="{BB962C8B-B14F-4D97-AF65-F5344CB8AC3E}">
        <p14:creationId xmlns:p14="http://schemas.microsoft.com/office/powerpoint/2010/main" val="2202164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D6C97AC2-B4EC-2E47-B66A-D43F510EE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5275"/>
            <a:ext cx="7924800" cy="61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FEDCE3-B2AD-7E46-81A2-4F4BB15B6879}"/>
              </a:ext>
            </a:extLst>
          </p:cNvPr>
          <p:cNvSpPr txBox="1"/>
          <p:nvPr/>
        </p:nvSpPr>
        <p:spPr>
          <a:xfrm>
            <a:off x="210065" y="2793910"/>
            <a:ext cx="3970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what to report on, for this example we are just going to export everything. Select all evidence and proceed with next.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8F213A-4DF8-2940-9593-7190C3E5296E}"/>
              </a:ext>
            </a:extLst>
          </p:cNvPr>
          <p:cNvCxnSpPr>
            <a:cxnSpLocks/>
          </p:cNvCxnSpPr>
          <p:nvPr/>
        </p:nvCxnSpPr>
        <p:spPr>
          <a:xfrm flipH="1">
            <a:off x="7817708" y="2004535"/>
            <a:ext cx="59724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541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5" name="Group 32774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776" name="Straight Connector 32775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77" name="Straight Connector 32776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778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779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780" name="Isosceles Triangle 32779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781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782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783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784" name="Isosceles Triangle 32783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785" name="Isosceles Triangle 32784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2770" name="Picture 2">
            <a:extLst>
              <a:ext uri="{FF2B5EF4-FFF2-40B4-BE49-F238E27FC236}">
                <a16:creationId xmlns:a16="http://schemas.microsoft.com/office/drawing/2014/main" id="{6394CF72-8275-7344-8217-E7E194AB5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r="41060" b="9092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07ECFA-F78D-9D47-8224-2AC79982F37C}"/>
              </a:ext>
            </a:extLst>
          </p:cNvPr>
          <p:cNvSpPr txBox="1"/>
          <p:nvPr/>
        </p:nvSpPr>
        <p:spPr>
          <a:xfrm>
            <a:off x="5380563" y="1678665"/>
            <a:ext cx="3887839" cy="23721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Select or Deselect artifacts here, for this example we are going to leave everything checked.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Proceed with next.</a:t>
            </a:r>
          </a:p>
        </p:txBody>
      </p:sp>
    </p:spTree>
    <p:extLst>
      <p:ext uri="{BB962C8B-B14F-4D97-AF65-F5344CB8AC3E}">
        <p14:creationId xmlns:p14="http://schemas.microsoft.com/office/powerpoint/2010/main" val="3015793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9" name="Group 3379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3800" name="Straight Connector 3379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01" name="Straight Connector 3380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80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80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804" name="Isosceles Triangle 3380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80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80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80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808" name="Isosceles Triangle 3380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809" name="Isosceles Triangle 3380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BA8EA2A-1454-A34A-A95D-03813DB8C4D9}"/>
              </a:ext>
            </a:extLst>
          </p:cNvPr>
          <p:cNvSpPr txBox="1"/>
          <p:nvPr/>
        </p:nvSpPr>
        <p:spPr>
          <a:xfrm>
            <a:off x="1507067" y="1578133"/>
            <a:ext cx="4335468" cy="28755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Select the report destination and proceed with export.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D27E08D4-753B-5842-ABE8-748C7642A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5998" y="2280810"/>
            <a:ext cx="3280613" cy="256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014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1" name="Picture 3" descr="Toy plastic numbers">
            <a:extLst>
              <a:ext uri="{FF2B5EF4-FFF2-40B4-BE49-F238E27FC236}">
                <a16:creationId xmlns:a16="http://schemas.microsoft.com/office/drawing/2014/main" id="{9B496A5F-1B03-81D1-F5CD-5ACDE147B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74" r="23016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C20AC3-9FB6-3140-9A5D-0F4BF844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600"/>
              <a:t>Reviewing Magnet Axiom Reports</a:t>
            </a:r>
          </a:p>
        </p:txBody>
      </p:sp>
    </p:spTree>
    <p:extLst>
      <p:ext uri="{BB962C8B-B14F-4D97-AF65-F5344CB8AC3E}">
        <p14:creationId xmlns:p14="http://schemas.microsoft.com/office/powerpoint/2010/main" val="1659917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D8DBAD-1CB8-4841-929A-2F3F51CA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Download a working copy from OneDrive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2BA86AF-8D21-0448-8967-DA98207DB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68" y="2907586"/>
            <a:ext cx="8288033" cy="132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23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EF5EBE-79C3-1444-90F7-C336B5E78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" r="1" b="11529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221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2A7E4-3A69-464D-A6A5-3FDB11E19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Unzip the report &amp; Run Batch File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23AA89B-3BAE-A646-A5C7-14EE92992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45" y="1773795"/>
            <a:ext cx="9883709" cy="331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1384DC2-4749-FB4F-8060-70FD41F11FEB}"/>
              </a:ext>
            </a:extLst>
          </p:cNvPr>
          <p:cNvCxnSpPr>
            <a:cxnSpLocks/>
          </p:cNvCxnSpPr>
          <p:nvPr/>
        </p:nvCxnSpPr>
        <p:spPr>
          <a:xfrm flipH="1" flipV="1">
            <a:off x="2594920" y="4621428"/>
            <a:ext cx="1569308" cy="2594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001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AB9A348-30B4-244F-A40C-073982E12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23" y="216415"/>
            <a:ext cx="9594077" cy="60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8BA3D5-9044-1844-A1F9-220927599DCE}"/>
              </a:ext>
            </a:extLst>
          </p:cNvPr>
          <p:cNvSpPr txBox="1"/>
          <p:nvPr/>
        </p:nvSpPr>
        <p:spPr>
          <a:xfrm>
            <a:off x="222421" y="2413337"/>
            <a:ext cx="21747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the report opens, you land on the home screen. To view the evidence, click on </a:t>
            </a:r>
            <a:r>
              <a:rPr lang="en-US" i="1" dirty="0"/>
              <a:t>View evidence for this source only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F28440-BF8C-DA4D-985B-E4C9CE3B08E1}"/>
              </a:ext>
            </a:extLst>
          </p:cNvPr>
          <p:cNvCxnSpPr>
            <a:cxnSpLocks/>
          </p:cNvCxnSpPr>
          <p:nvPr/>
        </p:nvCxnSpPr>
        <p:spPr>
          <a:xfrm flipV="1">
            <a:off x="4609071" y="1532239"/>
            <a:ext cx="1050325" cy="642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085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DFA71E4-C08E-C144-A48E-B1C4BA9A9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03" y="0"/>
            <a:ext cx="9877397" cy="625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8C7532-3014-CF40-A8AE-93EADC2584C0}"/>
              </a:ext>
            </a:extLst>
          </p:cNvPr>
          <p:cNvSpPr txBox="1"/>
          <p:nvPr/>
        </p:nvSpPr>
        <p:spPr>
          <a:xfrm>
            <a:off x="135925" y="1028343"/>
            <a:ext cx="20759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what the Axiom UI looks like.</a:t>
            </a:r>
          </a:p>
          <a:p>
            <a:endParaRPr lang="en-US" dirty="0"/>
          </a:p>
          <a:p>
            <a:r>
              <a:rPr lang="en-US" dirty="0"/>
              <a:t>On the left are the artifacts types, they can be expanded to view in finer detail.</a:t>
            </a:r>
          </a:p>
          <a:p>
            <a:endParaRPr lang="en-US" dirty="0"/>
          </a:p>
          <a:p>
            <a:r>
              <a:rPr lang="en-US" dirty="0"/>
              <a:t>In the middle are the entries for that artifact.</a:t>
            </a:r>
          </a:p>
          <a:p>
            <a:endParaRPr lang="en-US" dirty="0"/>
          </a:p>
          <a:p>
            <a:r>
              <a:rPr lang="en-US" dirty="0"/>
              <a:t>Lastly, on the right show's details + metadata for the selected entry.</a:t>
            </a:r>
          </a:p>
        </p:txBody>
      </p:sp>
    </p:spTree>
    <p:extLst>
      <p:ext uri="{BB962C8B-B14F-4D97-AF65-F5344CB8AC3E}">
        <p14:creationId xmlns:p14="http://schemas.microsoft.com/office/powerpoint/2010/main" val="38927517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0F70719-0B88-8447-B19F-D004D6C4D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140" y="0"/>
            <a:ext cx="9831859" cy="619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5D11FB-FC40-E347-9628-3C6D93B8B9E3}"/>
              </a:ext>
            </a:extLst>
          </p:cNvPr>
          <p:cNvSpPr txBox="1"/>
          <p:nvPr/>
        </p:nvSpPr>
        <p:spPr>
          <a:xfrm>
            <a:off x="-1" y="963826"/>
            <a:ext cx="21995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example, Under the Communication tab, In the Apple Contacts artifact we can see what contacts were saved in the native Contacts app.</a:t>
            </a:r>
          </a:p>
          <a:p>
            <a:endParaRPr lang="en-US" dirty="0"/>
          </a:p>
          <a:p>
            <a:r>
              <a:rPr lang="en-US" dirty="0"/>
              <a:t>The middle shows the number of contact entries on the device.</a:t>
            </a:r>
          </a:p>
          <a:p>
            <a:endParaRPr lang="en-US" dirty="0"/>
          </a:p>
          <a:p>
            <a:r>
              <a:rPr lang="en-US" dirty="0"/>
              <a:t>Lastly, on the right we can see the Metadata attached to the entry. </a:t>
            </a:r>
          </a:p>
        </p:txBody>
      </p:sp>
    </p:spTree>
    <p:extLst>
      <p:ext uri="{BB962C8B-B14F-4D97-AF65-F5344CB8AC3E}">
        <p14:creationId xmlns:p14="http://schemas.microsoft.com/office/powerpoint/2010/main" val="1366023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1" name="Group 6150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152" name="Straight Connector 6151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3" name="Straight Connector 6152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54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55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56" name="Isosceles Triangle 6155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57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58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59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60" name="Isosceles Triangle 6159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61" name="Isosceles Triangle 6160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AE77CC-AADA-F140-8AA6-1D765483D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Filtering</a:t>
            </a:r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3760E8D-4DA5-5F4D-81E3-8803B36B5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474" y="2159331"/>
            <a:ext cx="5283289" cy="59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E8E745-FE2A-F446-A3AC-FA7AA97C111E}"/>
              </a:ext>
            </a:extLst>
          </p:cNvPr>
          <p:cNvSpPr txBox="1"/>
          <p:nvPr/>
        </p:nvSpPr>
        <p:spPr>
          <a:xfrm>
            <a:off x="6416039" y="2160589"/>
            <a:ext cx="292718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</a:rPr>
              <a:t>Within the top section of Axiom, you can apply filtering to narrow down results. You can narrow down shown artifacts under the </a:t>
            </a:r>
            <a:r>
              <a:rPr lang="en-US" sz="1500" i="1">
                <a:solidFill>
                  <a:schemeClr val="tx1">
                    <a:lumMod val="75000"/>
                    <a:lumOff val="25000"/>
                  </a:schemeClr>
                </a:solidFill>
              </a:rPr>
              <a:t>Artifacts</a:t>
            </a: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</a:rPr>
              <a:t> tab. Date filters can also be applied under the </a:t>
            </a:r>
            <a:r>
              <a:rPr lang="en-US" sz="1500" i="1">
                <a:solidFill>
                  <a:schemeClr val="tx1">
                    <a:lumMod val="75000"/>
                    <a:lumOff val="25000"/>
                  </a:schemeClr>
                </a:solidFill>
              </a:rPr>
              <a:t>Date and Time</a:t>
            </a: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</a:rPr>
              <a:t> tab. As well as a general search bar on the right side.</a:t>
            </a:r>
            <a:endParaRPr lang="en-US" sz="1500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967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8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7" name="Rectangle 20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22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3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21162A5-DF37-3049-AEFE-7E799F6C78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0" r="1" b="16608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95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7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81DAF50A-593B-F548-88AB-039828F52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53" y="1131994"/>
            <a:ext cx="7144570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49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BAF59576-1CAE-294B-90FF-E3E51E257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877" y="1131994"/>
            <a:ext cx="6420122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35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F57DB1C-6494-4CC4-A5E8-931957565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FFFB778B-5206-4BB0-A468-327E71367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6C0471D-BE03-4D81-BDB5-D510BC0D8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3379" y="-1"/>
            <a:ext cx="5438621" cy="6857999"/>
          </a:xfrm>
          <a:custGeom>
            <a:avLst/>
            <a:gdLst>
              <a:gd name="connsiteX0" fmla="*/ 0 w 5438621"/>
              <a:gd name="connsiteY0" fmla="*/ 0 h 6857999"/>
              <a:gd name="connsiteX1" fmla="*/ 573774 w 5438621"/>
              <a:gd name="connsiteY1" fmla="*/ 0 h 6857999"/>
              <a:gd name="connsiteX2" fmla="*/ 1182808 w 5438621"/>
              <a:gd name="connsiteY2" fmla="*/ 0 h 6857999"/>
              <a:gd name="connsiteX3" fmla="*/ 4537195 w 5438621"/>
              <a:gd name="connsiteY3" fmla="*/ 0 h 6857999"/>
              <a:gd name="connsiteX4" fmla="*/ 5187609 w 5438621"/>
              <a:gd name="connsiteY4" fmla="*/ 0 h 6857999"/>
              <a:gd name="connsiteX5" fmla="*/ 5438621 w 5438621"/>
              <a:gd name="connsiteY5" fmla="*/ 0 h 6857999"/>
              <a:gd name="connsiteX6" fmla="*/ 5438621 w 5438621"/>
              <a:gd name="connsiteY6" fmla="*/ 6857999 h 6857999"/>
              <a:gd name="connsiteX7" fmla="*/ 4802807 w 5438621"/>
              <a:gd name="connsiteY7" fmla="*/ 6857999 h 6857999"/>
              <a:gd name="connsiteX8" fmla="*/ 4537195 w 5438621"/>
              <a:gd name="connsiteY8" fmla="*/ 6857999 h 6857999"/>
              <a:gd name="connsiteX9" fmla="*/ 1182808 w 5438621"/>
              <a:gd name="connsiteY9" fmla="*/ 6857999 h 6857999"/>
              <a:gd name="connsiteX10" fmla="*/ 1049897 w 5438621"/>
              <a:gd name="connsiteY1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38621" h="6857999">
                <a:moveTo>
                  <a:pt x="0" y="0"/>
                </a:moveTo>
                <a:lnTo>
                  <a:pt x="573774" y="0"/>
                </a:lnTo>
                <a:lnTo>
                  <a:pt x="1182808" y="0"/>
                </a:lnTo>
                <a:lnTo>
                  <a:pt x="4537195" y="0"/>
                </a:lnTo>
                <a:lnTo>
                  <a:pt x="5187609" y="0"/>
                </a:lnTo>
                <a:lnTo>
                  <a:pt x="5438621" y="0"/>
                </a:lnTo>
                <a:lnTo>
                  <a:pt x="5438621" y="6857999"/>
                </a:lnTo>
                <a:lnTo>
                  <a:pt x="4802807" y="6857999"/>
                </a:lnTo>
                <a:lnTo>
                  <a:pt x="4537195" y="6857999"/>
                </a:lnTo>
                <a:lnTo>
                  <a:pt x="1182808" y="6857999"/>
                </a:lnTo>
                <a:lnTo>
                  <a:pt x="1049897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E836EB-03CD-4BA5-A751-21D2ACC2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453743" y="3483429"/>
            <a:ext cx="6738258" cy="337457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2721A85-1EA4-4D87-97AB-0BB4AB78F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78143" y="0"/>
            <a:ext cx="860630" cy="6857999"/>
          </a:xfrm>
          <a:prstGeom prst="line">
            <a:avLst/>
          </a:prstGeom>
          <a:ln w="15875" cap="sq">
            <a:solidFill>
              <a:schemeClr val="accent1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A27691EB-14CF-4237-B5EB-C94B92677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4940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C08AB72-D64E-4DB9-B7F1-0AE072BA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34" y="854529"/>
            <a:ext cx="5799665" cy="5148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/>
              <a:t>Loading Image into Magnet Axiom</a:t>
            </a:r>
          </a:p>
        </p:txBody>
      </p:sp>
    </p:spTree>
    <p:extLst>
      <p:ext uri="{BB962C8B-B14F-4D97-AF65-F5344CB8AC3E}">
        <p14:creationId xmlns:p14="http://schemas.microsoft.com/office/powerpoint/2010/main" val="4007224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426C2-B816-CD4B-A338-B7501354A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61134"/>
          </a:xfrm>
        </p:spPr>
        <p:txBody>
          <a:bodyPr>
            <a:normAutofit fontScale="90000"/>
          </a:bodyPr>
          <a:lstStyle/>
          <a:p>
            <a:r>
              <a:rPr lang="en-US" dirty="0"/>
              <a:t>Download and Unzip Image, then open Axiom Process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It is a two-step process to load evidence.</a:t>
            </a:r>
            <a:br>
              <a:rPr lang="en-US" dirty="0"/>
            </a:b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8F2ADB9-77FD-0940-8997-B8062A471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206" y="3126259"/>
            <a:ext cx="3403600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CAE4030-ABA7-3944-9912-C849997FB020}"/>
              </a:ext>
            </a:extLst>
          </p:cNvPr>
          <p:cNvCxnSpPr>
            <a:cxnSpLocks/>
          </p:cNvCxnSpPr>
          <p:nvPr/>
        </p:nvCxnSpPr>
        <p:spPr>
          <a:xfrm flipV="1">
            <a:off x="3509319" y="4325208"/>
            <a:ext cx="1175266" cy="413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E03FDEF-7E40-8747-A778-9EEEC73DB849}"/>
              </a:ext>
            </a:extLst>
          </p:cNvPr>
          <p:cNvSpPr txBox="1"/>
          <p:nvPr/>
        </p:nvSpPr>
        <p:spPr>
          <a:xfrm>
            <a:off x="1306870" y="5568776"/>
            <a:ext cx="9232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Axiom Process is used to select evidence and artifacts, Axiom Examine is used to view the results.</a:t>
            </a:r>
          </a:p>
        </p:txBody>
      </p:sp>
    </p:spTree>
    <p:extLst>
      <p:ext uri="{BB962C8B-B14F-4D97-AF65-F5344CB8AC3E}">
        <p14:creationId xmlns:p14="http://schemas.microsoft.com/office/powerpoint/2010/main" val="55263316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3035</TotalTime>
  <Words>810</Words>
  <Application>Microsoft Office PowerPoint</Application>
  <PresentationFormat>Widescreen</PresentationFormat>
  <Paragraphs>99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Trebuchet MS</vt:lpstr>
      <vt:lpstr>Wingdings 3</vt:lpstr>
      <vt:lpstr>Facet</vt:lpstr>
      <vt:lpstr>Magnet Axiom</vt:lpstr>
      <vt:lpstr>Overview</vt:lpstr>
      <vt:lpstr>What is Magnet Axiom</vt:lpstr>
      <vt:lpstr>PowerPoint Presentation</vt:lpstr>
      <vt:lpstr>PowerPoint Presentation</vt:lpstr>
      <vt:lpstr>PowerPoint Presentation</vt:lpstr>
      <vt:lpstr>PowerPoint Presentation</vt:lpstr>
      <vt:lpstr>Loading Image into Magnet Axiom</vt:lpstr>
      <vt:lpstr>Download and Unzip Image, then open Axiom Process  It is a two-step process to load evidence. </vt:lpstr>
      <vt:lpstr>Once Axiom Process is Open Select Create New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Examining data with Magnet Axiom</vt:lpstr>
      <vt:lpstr>PowerPoint Presentation</vt:lpstr>
      <vt:lpstr>PowerPoint Presentation</vt:lpstr>
      <vt:lpstr>Reporting with Magnet Axiom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Reviewing Magnet Axiom Reports</vt:lpstr>
      <vt:lpstr>Download a working copy from OneDrive</vt:lpstr>
      <vt:lpstr>Unzip the report &amp; Run Batch File</vt:lpstr>
      <vt:lpstr>PowerPoint Presentation</vt:lpstr>
      <vt:lpstr>PowerPoint Presentation</vt:lpstr>
      <vt:lpstr>PowerPoint Presentation</vt:lpstr>
      <vt:lpstr>Filtering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Installing Visual Studio Code</dc:title>
  <dc:creator>Sajin.Shivdas@fdf.gov.ae</dc:creator>
  <cp:lastModifiedBy>Sajin Shivdas Sivadasan Shridharan</cp:lastModifiedBy>
  <cp:revision>1378</cp:revision>
  <dcterms:created xsi:type="dcterms:W3CDTF">2021-01-18T02:02:41Z</dcterms:created>
  <dcterms:modified xsi:type="dcterms:W3CDTF">2022-11-21T07:15:05Z</dcterms:modified>
</cp:coreProperties>
</file>